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318" r:id="rId3"/>
    <p:sldId id="278" r:id="rId4"/>
    <p:sldId id="316" r:id="rId5"/>
    <p:sldId id="279" r:id="rId6"/>
    <p:sldId id="260" r:id="rId7"/>
    <p:sldId id="262" r:id="rId8"/>
    <p:sldId id="264" r:id="rId9"/>
    <p:sldId id="339" r:id="rId10"/>
    <p:sldId id="332" r:id="rId11"/>
    <p:sldId id="333" r:id="rId12"/>
    <p:sldId id="338" r:id="rId13"/>
    <p:sldId id="258" r:id="rId14"/>
    <p:sldId id="311" r:id="rId15"/>
    <p:sldId id="314" r:id="rId16"/>
    <p:sldId id="315" r:id="rId17"/>
    <p:sldId id="335" r:id="rId18"/>
    <p:sldId id="319" r:id="rId19"/>
    <p:sldId id="336" r:id="rId20"/>
    <p:sldId id="321" r:id="rId21"/>
    <p:sldId id="320" r:id="rId22"/>
    <p:sldId id="313" r:id="rId23"/>
    <p:sldId id="281" r:id="rId24"/>
    <p:sldId id="337" r:id="rId25"/>
    <p:sldId id="340" r:id="rId26"/>
    <p:sldId id="341" r:id="rId27"/>
    <p:sldId id="329" r:id="rId28"/>
    <p:sldId id="323" r:id="rId29"/>
    <p:sldId id="342" r:id="rId30"/>
    <p:sldId id="343" r:id="rId31"/>
    <p:sldId id="324" r:id="rId32"/>
    <p:sldId id="325" r:id="rId33"/>
    <p:sldId id="283" r:id="rId34"/>
    <p:sldId id="284" r:id="rId35"/>
    <p:sldId id="287" r:id="rId36"/>
    <p:sldId id="285" r:id="rId37"/>
    <p:sldId id="286" r:id="rId38"/>
    <p:sldId id="322" r:id="rId39"/>
    <p:sldId id="326" r:id="rId40"/>
    <p:sldId id="327" r:id="rId41"/>
    <p:sldId id="328" r:id="rId42"/>
    <p:sldId id="298" r:id="rId43"/>
    <p:sldId id="289" r:id="rId44"/>
    <p:sldId id="299" r:id="rId45"/>
    <p:sldId id="300" r:id="rId46"/>
    <p:sldId id="301" r:id="rId47"/>
    <p:sldId id="302" r:id="rId48"/>
    <p:sldId id="291" r:id="rId49"/>
    <p:sldId id="275" r:id="rId50"/>
    <p:sldId id="303" r:id="rId51"/>
    <p:sldId id="306" r:id="rId52"/>
    <p:sldId id="307" r:id="rId53"/>
    <p:sldId id="330"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62" autoAdjust="0"/>
  </p:normalViewPr>
  <p:slideViewPr>
    <p:cSldViewPr snapToGrid="0" snapToObjects="1">
      <p:cViewPr varScale="1">
        <p:scale>
          <a:sx n="81" d="100"/>
          <a:sy n="81" d="100"/>
        </p:scale>
        <p:origin x="-116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64372C-9D49-6F40-9F5F-79EB890C0C3C}" type="datetimeFigureOut">
              <a:rPr lang="en-US" smtClean="0"/>
              <a:t>26/01/18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61C0B7-BBA8-CD4B-87BA-B4E4A6E73AA0}" type="slidenum">
              <a:rPr lang="en-US" smtClean="0"/>
              <a:t>‹#›</a:t>
            </a:fld>
            <a:endParaRPr lang="en-US"/>
          </a:p>
        </p:txBody>
      </p:sp>
    </p:spTree>
    <p:extLst>
      <p:ext uri="{BB962C8B-B14F-4D97-AF65-F5344CB8AC3E}">
        <p14:creationId xmlns:p14="http://schemas.microsoft.com/office/powerpoint/2010/main" val="34299300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a:t>
            </a:r>
            <a:r>
              <a:rPr lang="en-US" baseline="0" dirty="0" smtClean="0"/>
              <a:t> fashion accessories</a:t>
            </a:r>
          </a:p>
          <a:p>
            <a:r>
              <a:rPr lang="en-US" baseline="0" dirty="0" smtClean="0"/>
              <a:t>Aim of this slide show is to give a bit of background, some context of what people are doing, and some inspiration for future development –made by you!</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a:t>
            </a:fld>
            <a:endParaRPr lang="en-US"/>
          </a:p>
        </p:txBody>
      </p:sp>
    </p:spTree>
    <p:extLst>
      <p:ext uri="{BB962C8B-B14F-4D97-AF65-F5344CB8AC3E}">
        <p14:creationId xmlns:p14="http://schemas.microsoft.com/office/powerpoint/2010/main" val="4074665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Materials</a:t>
            </a:r>
            <a:r>
              <a:rPr lang="en-US" baseline="0" dirty="0" smtClean="0"/>
              <a:t> we use</a:t>
            </a:r>
          </a:p>
          <a:p>
            <a:endParaRPr lang="en-US" baseline="0" dirty="0" smtClean="0"/>
          </a:p>
        </p:txBody>
      </p:sp>
      <p:sp>
        <p:nvSpPr>
          <p:cNvPr id="4" name="Slide Number Placeholder 3"/>
          <p:cNvSpPr>
            <a:spLocks noGrp="1"/>
          </p:cNvSpPr>
          <p:nvPr>
            <p:ph type="sldNum" sz="quarter" idx="10"/>
          </p:nvPr>
        </p:nvSpPr>
        <p:spPr/>
        <p:txBody>
          <a:bodyPr/>
          <a:lstStyle/>
          <a:p>
            <a:fld id="{8761C0B7-BBA8-CD4B-87BA-B4E4A6E73AA0}" type="slidenum">
              <a:rPr lang="en-US" smtClean="0"/>
              <a:t>15</a:t>
            </a:fld>
            <a:endParaRPr lang="en-US"/>
          </a:p>
        </p:txBody>
      </p:sp>
    </p:spTree>
    <p:extLst>
      <p:ext uri="{BB962C8B-B14F-4D97-AF65-F5344CB8AC3E}">
        <p14:creationId xmlns:p14="http://schemas.microsoft.com/office/powerpoint/2010/main" val="848956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a:t>
            </a:r>
            <a:r>
              <a:rPr lang="en-US" dirty="0" err="1" smtClean="0"/>
              <a:t>cicuit</a:t>
            </a:r>
            <a:r>
              <a:rPr lang="en-US" dirty="0" smtClean="0"/>
              <a:t> –make one with crocodile</a:t>
            </a:r>
            <a:r>
              <a:rPr lang="en-US" baseline="0" dirty="0" smtClean="0"/>
              <a:t> clips</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16</a:t>
            </a:fld>
            <a:endParaRPr lang="en-US"/>
          </a:p>
        </p:txBody>
      </p:sp>
    </p:spTree>
    <p:extLst>
      <p:ext uri="{BB962C8B-B14F-4D97-AF65-F5344CB8AC3E}">
        <p14:creationId xmlns:p14="http://schemas.microsoft.com/office/powerpoint/2010/main" val="1375975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Circuit with a switch</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17</a:t>
            </a:fld>
            <a:endParaRPr lang="en-US"/>
          </a:p>
        </p:txBody>
      </p:sp>
    </p:spTree>
    <p:extLst>
      <p:ext uri="{BB962C8B-B14F-4D97-AF65-F5344CB8AC3E}">
        <p14:creationId xmlns:p14="http://schemas.microsoft.com/office/powerpoint/2010/main" val="1904748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 up from the greetings game, thinking</a:t>
            </a:r>
            <a:r>
              <a:rPr lang="en-US" baseline="0" dirty="0" smtClean="0"/>
              <a:t> about expressing something about you,</a:t>
            </a:r>
            <a:r>
              <a:rPr lang="en-US" dirty="0" smtClean="0"/>
              <a:t> and</a:t>
            </a:r>
            <a:r>
              <a:rPr lang="en-US" baseline="0" dirty="0" smtClean="0"/>
              <a:t> design conference garb</a:t>
            </a:r>
          </a:p>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18</a:t>
            </a:fld>
            <a:endParaRPr lang="en-US"/>
          </a:p>
        </p:txBody>
      </p:sp>
    </p:spTree>
    <p:extLst>
      <p:ext uri="{BB962C8B-B14F-4D97-AF65-F5344CB8AC3E}">
        <p14:creationId xmlns:p14="http://schemas.microsoft.com/office/powerpoint/2010/main" val="278378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19</a:t>
            </a:fld>
            <a:endParaRPr lang="en-US"/>
          </a:p>
        </p:txBody>
      </p:sp>
    </p:spTree>
    <p:extLst>
      <p:ext uri="{BB962C8B-B14F-4D97-AF65-F5344CB8AC3E}">
        <p14:creationId xmlns:p14="http://schemas.microsoft.com/office/powerpoint/2010/main" val="520871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into detail</a:t>
            </a:r>
            <a:r>
              <a:rPr lang="en-US" baseline="0" dirty="0" smtClean="0"/>
              <a:t> about learning though making with </a:t>
            </a:r>
            <a:r>
              <a:rPr lang="en-US" baseline="0" dirty="0" err="1" smtClean="0"/>
              <a:t>wearble</a:t>
            </a:r>
            <a:r>
              <a:rPr lang="en-US" baseline="0" dirty="0" smtClean="0"/>
              <a:t> tech</a:t>
            </a:r>
          </a:p>
          <a:p>
            <a:pPr marL="171450" indent="-171450">
              <a:buFontTx/>
              <a:buChar char="-"/>
            </a:pPr>
            <a:r>
              <a:rPr lang="en-US" baseline="0" dirty="0" smtClean="0"/>
              <a:t>Bio fashion</a:t>
            </a:r>
          </a:p>
          <a:p>
            <a:pPr marL="171450" indent="-171450">
              <a:buFontTx/>
              <a:buChar char="-"/>
            </a:pPr>
            <a:r>
              <a:rPr lang="en-US" baseline="0" dirty="0" smtClean="0"/>
              <a:t>Interactive accessories</a:t>
            </a:r>
          </a:p>
          <a:p>
            <a:pPr marL="171450" indent="-171450">
              <a:buFontTx/>
              <a:buChar char="-"/>
            </a:pPr>
            <a:r>
              <a:rPr lang="en-US" baseline="0" dirty="0" err="1" smtClean="0"/>
              <a:t>Wearble</a:t>
            </a:r>
            <a:r>
              <a:rPr lang="en-US" baseline="0" dirty="0" smtClean="0"/>
              <a:t> tech</a:t>
            </a:r>
          </a:p>
        </p:txBody>
      </p:sp>
      <p:sp>
        <p:nvSpPr>
          <p:cNvPr id="4" name="Slide Number Placeholder 3"/>
          <p:cNvSpPr>
            <a:spLocks noGrp="1"/>
          </p:cNvSpPr>
          <p:nvPr>
            <p:ph type="sldNum" sz="quarter" idx="10"/>
          </p:nvPr>
        </p:nvSpPr>
        <p:spPr/>
        <p:txBody>
          <a:bodyPr/>
          <a:lstStyle/>
          <a:p>
            <a:fld id="{8761C0B7-BBA8-CD4B-87BA-B4E4A6E73AA0}" type="slidenum">
              <a:rPr lang="en-US" smtClean="0"/>
              <a:t>22</a:t>
            </a:fld>
            <a:endParaRPr lang="en-US"/>
          </a:p>
        </p:txBody>
      </p:sp>
    </p:spTree>
    <p:extLst>
      <p:ext uri="{BB962C8B-B14F-4D97-AF65-F5344CB8AC3E}">
        <p14:creationId xmlns:p14="http://schemas.microsoft.com/office/powerpoint/2010/main" val="374779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24</a:t>
            </a:fld>
            <a:endParaRPr lang="en-US"/>
          </a:p>
        </p:txBody>
      </p:sp>
    </p:spTree>
    <p:extLst>
      <p:ext uri="{BB962C8B-B14F-4D97-AF65-F5344CB8AC3E}">
        <p14:creationId xmlns:p14="http://schemas.microsoft.com/office/powerpoint/2010/main" val="165711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Development</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27</a:t>
            </a:fld>
            <a:endParaRPr lang="en-US"/>
          </a:p>
        </p:txBody>
      </p:sp>
    </p:spTree>
    <p:extLst>
      <p:ext uri="{BB962C8B-B14F-4D97-AF65-F5344CB8AC3E}">
        <p14:creationId xmlns:p14="http://schemas.microsoft.com/office/powerpoint/2010/main" val="3202056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slides before circuit</a:t>
            </a:r>
            <a:endParaRPr lang="en-US" dirty="0" smtClean="0"/>
          </a:p>
          <a:p>
            <a:r>
              <a:rPr lang="en-US" dirty="0" smtClean="0"/>
              <a:t>Complex</a:t>
            </a:r>
            <a:r>
              <a:rPr lang="en-US" baseline="0" dirty="0" smtClean="0"/>
              <a:t> ideas (learning through visual / touch not just language</a:t>
            </a:r>
          </a:p>
          <a:p>
            <a:r>
              <a:rPr lang="en-US" baseline="0" dirty="0" smtClean="0"/>
              <a:t>Social problem</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31</a:t>
            </a:fld>
            <a:endParaRPr lang="en-US"/>
          </a:p>
        </p:txBody>
      </p:sp>
    </p:spTree>
    <p:extLst>
      <p:ext uri="{BB962C8B-B14F-4D97-AF65-F5344CB8AC3E}">
        <p14:creationId xmlns:p14="http://schemas.microsoft.com/office/powerpoint/2010/main" val="232045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Weakest group in terms of language –tutors were</a:t>
            </a:r>
            <a:r>
              <a:rPr lang="en-US" baseline="0" dirty="0" smtClean="0"/>
              <a:t> worried, short circuited and had to re-wire several times, but made a beautiful and interesting project</a:t>
            </a:r>
          </a:p>
          <a:p>
            <a:endParaRPr lang="en-US" baseline="0" dirty="0" smtClean="0"/>
          </a:p>
          <a:p>
            <a:r>
              <a:rPr lang="en-US" baseline="0" dirty="0" smtClean="0"/>
              <a:t>--complex circuit system</a:t>
            </a:r>
          </a:p>
        </p:txBody>
      </p:sp>
      <p:sp>
        <p:nvSpPr>
          <p:cNvPr id="4" name="Slide Number Placeholder 3"/>
          <p:cNvSpPr>
            <a:spLocks noGrp="1"/>
          </p:cNvSpPr>
          <p:nvPr>
            <p:ph type="sldNum" sz="quarter" idx="10"/>
          </p:nvPr>
        </p:nvSpPr>
        <p:spPr/>
        <p:txBody>
          <a:bodyPr/>
          <a:lstStyle/>
          <a:p>
            <a:fld id="{8761C0B7-BBA8-CD4B-87BA-B4E4A6E73AA0}" type="slidenum">
              <a:rPr lang="en-US" smtClean="0"/>
              <a:t>32</a:t>
            </a:fld>
            <a:endParaRPr lang="en-US"/>
          </a:p>
        </p:txBody>
      </p:sp>
    </p:spTree>
    <p:extLst>
      <p:ext uri="{BB962C8B-B14F-4D97-AF65-F5344CB8AC3E}">
        <p14:creationId xmlns:p14="http://schemas.microsoft.com/office/powerpoint/2010/main" val="387424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a:t>
            </a:r>
            <a:r>
              <a:rPr lang="en-US" baseline="0" dirty="0" smtClean="0"/>
              <a:t> the greetings game</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2</a:t>
            </a:fld>
            <a:endParaRPr lang="en-US"/>
          </a:p>
        </p:txBody>
      </p:sp>
    </p:spTree>
    <p:extLst>
      <p:ext uri="{BB962C8B-B14F-4D97-AF65-F5344CB8AC3E}">
        <p14:creationId xmlns:p14="http://schemas.microsoft.com/office/powerpoint/2010/main" val="1784329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that this was the most fascinating of all the write ups</a:t>
            </a:r>
            <a:r>
              <a:rPr lang="en-US" baseline="0" dirty="0" smtClean="0"/>
              <a:t> they made –they really responded creatively to the experience.</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34</a:t>
            </a:fld>
            <a:endParaRPr lang="en-US"/>
          </a:p>
        </p:txBody>
      </p:sp>
    </p:spTree>
    <p:extLst>
      <p:ext uri="{BB962C8B-B14F-4D97-AF65-F5344CB8AC3E}">
        <p14:creationId xmlns:p14="http://schemas.microsoft.com/office/powerpoint/2010/main" val="3296368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Afternoon challenge</a:t>
            </a:r>
          </a:p>
          <a:p>
            <a:r>
              <a:rPr lang="en-US" dirty="0" smtClean="0"/>
              <a:t>--prototype</a:t>
            </a:r>
            <a:r>
              <a:rPr lang="en-US" baseline="0" dirty="0" smtClean="0"/>
              <a:t>: does not need to be finished or working you are creating something that will express and idea</a:t>
            </a:r>
          </a:p>
          <a:p>
            <a:r>
              <a:rPr lang="en-US" baseline="0" dirty="0" smtClean="0"/>
              <a:t>--we have a bunch of materials for making sketches, you can also add the circuits you made earlier </a:t>
            </a:r>
          </a:p>
          <a:p>
            <a:r>
              <a:rPr lang="en-US" baseline="0" dirty="0" smtClean="0"/>
              <a:t>--we will work together at the start to generate some ideas, and then you will work in your groups to develop one of your ideas</a:t>
            </a:r>
          </a:p>
          <a:p>
            <a:r>
              <a:rPr lang="en-US" baseline="0" dirty="0" smtClean="0"/>
              <a:t>--the purpose it to communicate your idea with the group </a:t>
            </a:r>
          </a:p>
          <a:p>
            <a:r>
              <a:rPr lang="en-US" baseline="0" dirty="0" smtClean="0"/>
              <a:t>–we will have short presentations at the end of the session, these will be informal, and there will be a bit of guidance on this later.</a:t>
            </a:r>
          </a:p>
          <a:p>
            <a:endParaRPr lang="en-US" baseline="0" dirty="0" smtClean="0"/>
          </a:p>
        </p:txBody>
      </p:sp>
      <p:sp>
        <p:nvSpPr>
          <p:cNvPr id="4" name="Slide Number Placeholder 3"/>
          <p:cNvSpPr>
            <a:spLocks noGrp="1"/>
          </p:cNvSpPr>
          <p:nvPr>
            <p:ph type="sldNum" sz="quarter" idx="10"/>
          </p:nvPr>
        </p:nvSpPr>
        <p:spPr/>
        <p:txBody>
          <a:bodyPr/>
          <a:lstStyle/>
          <a:p>
            <a:fld id="{516EC55B-FEFF-B54B-BC82-E9FD158BC4E0}" type="slidenum">
              <a:rPr lang="en-US" smtClean="0"/>
              <a:t>42</a:t>
            </a:fld>
            <a:endParaRPr lang="en-US"/>
          </a:p>
        </p:txBody>
      </p:sp>
    </p:spTree>
    <p:extLst>
      <p:ext uri="{BB962C8B-B14F-4D97-AF65-F5344CB8AC3E}">
        <p14:creationId xmlns:p14="http://schemas.microsoft.com/office/powerpoint/2010/main" val="24685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smtClean="0"/>
              <a:t>Area of interest </a:t>
            </a:r>
            <a:r>
              <a:rPr lang="en-GB" dirty="0" err="1" smtClean="0"/>
              <a:t>i.e</a:t>
            </a:r>
            <a:r>
              <a:rPr lang="en-GB" dirty="0" smtClean="0"/>
              <a:t> physical</a:t>
            </a:r>
            <a:r>
              <a:rPr lang="en-GB" baseline="0" dirty="0" smtClean="0"/>
              <a:t> location, field you are interested in (not too obscure!)</a:t>
            </a:r>
          </a:p>
          <a:p>
            <a:pPr marL="228600" indent="-228600">
              <a:buAutoNum type="arabicPeriod"/>
            </a:pPr>
            <a:r>
              <a:rPr lang="en-GB" baseline="0" dirty="0" smtClean="0"/>
              <a:t>Identify user group</a:t>
            </a:r>
            <a:endParaRPr lang="en-GB" dirty="0" smtClean="0"/>
          </a:p>
          <a:p>
            <a:r>
              <a:rPr lang="en-GB" dirty="0" smtClean="0"/>
              <a:t>3. Parts of the body</a:t>
            </a:r>
            <a:br>
              <a:rPr lang="en-GB" dirty="0" smtClean="0"/>
            </a:br>
            <a:r>
              <a:rPr lang="en-GB" dirty="0" smtClean="0"/>
              <a:t>4. Emotion</a:t>
            </a:r>
            <a:br>
              <a:rPr lang="en-GB" dirty="0" smtClean="0"/>
            </a:br>
            <a:r>
              <a:rPr lang="en-GB" dirty="0" smtClean="0"/>
              <a:t>5. Quality of Material (optional, may help with the design but can</a:t>
            </a:r>
            <a:r>
              <a:rPr lang="en-GB" baseline="0" dirty="0" smtClean="0"/>
              <a:t> change)</a:t>
            </a:r>
            <a:r>
              <a:rPr lang="en-GB" dirty="0" smtClean="0"/>
              <a:t/>
            </a:r>
            <a:br>
              <a:rPr lang="en-GB" dirty="0" smtClean="0"/>
            </a:br>
            <a:r>
              <a:rPr lang="en-GB" dirty="0" smtClean="0"/>
              <a:t> </a:t>
            </a:r>
            <a:br>
              <a:rPr lang="en-GB" dirty="0" smtClean="0"/>
            </a:br>
            <a:r>
              <a:rPr lang="en-GB" dirty="0" smtClean="0"/>
              <a:t>Quick thinking, make design,</a:t>
            </a:r>
            <a:r>
              <a:rPr lang="en-GB" baseline="0" dirty="0" smtClean="0"/>
              <a:t> change.</a:t>
            </a:r>
            <a:endParaRPr lang="en-US" dirty="0" smtClean="0"/>
          </a:p>
          <a:p>
            <a:endParaRPr lang="en-US" dirty="0" smtClean="0"/>
          </a:p>
          <a:p>
            <a:r>
              <a:rPr lang="en-US" dirty="0" smtClean="0"/>
              <a:t>Discussion Qs:</a:t>
            </a:r>
          </a:p>
          <a:p>
            <a:r>
              <a:rPr lang="en-US" dirty="0" smtClean="0"/>
              <a:t>Did you</a:t>
            </a:r>
            <a:r>
              <a:rPr lang="en-US" baseline="0" dirty="0" smtClean="0"/>
              <a:t> go with a hunch (ideas you already had) or is this something new?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was the most challenging part?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43</a:t>
            </a:fld>
            <a:endParaRPr lang="en-US"/>
          </a:p>
        </p:txBody>
      </p:sp>
    </p:spTree>
    <p:extLst>
      <p:ext uri="{BB962C8B-B14F-4D97-AF65-F5344CB8AC3E}">
        <p14:creationId xmlns:p14="http://schemas.microsoft.com/office/powerpoint/2010/main" val="3043465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this in groups so that we have 4 of each 30 seconds of discussion time</a:t>
            </a:r>
          </a:p>
          <a:p>
            <a:endParaRPr lang="en-US" dirty="0"/>
          </a:p>
        </p:txBody>
      </p:sp>
      <p:sp>
        <p:nvSpPr>
          <p:cNvPr id="4" name="Slide Number Placeholder 3"/>
          <p:cNvSpPr>
            <a:spLocks noGrp="1"/>
          </p:cNvSpPr>
          <p:nvPr>
            <p:ph type="sldNum" sz="quarter" idx="10"/>
          </p:nvPr>
        </p:nvSpPr>
        <p:spPr/>
        <p:txBody>
          <a:bodyPr/>
          <a:lstStyle/>
          <a:p>
            <a:fld id="{516EC55B-FEFF-B54B-BC82-E9FD158BC4E0}" type="slidenum">
              <a:rPr lang="en-US" smtClean="0"/>
              <a:t>44</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you do</a:t>
            </a:r>
            <a:r>
              <a:rPr lang="en-US" baseline="0" dirty="0" smtClean="0"/>
              <a:t> at the </a:t>
            </a:r>
            <a:r>
              <a:rPr lang="en-US" baseline="0" dirty="0" err="1" smtClean="0"/>
              <a:t>harbourside</a:t>
            </a:r>
            <a:r>
              <a:rPr lang="en-US" baseline="0" dirty="0" smtClean="0"/>
              <a:t> either with friends, family, school </a:t>
            </a:r>
            <a:r>
              <a:rPr lang="en-US" baseline="0" dirty="0" err="1" smtClean="0"/>
              <a:t>etc</a:t>
            </a:r>
            <a:endParaRPr lang="en-US" baseline="0" dirty="0" smtClean="0"/>
          </a:p>
          <a:p>
            <a:r>
              <a:rPr lang="en-US" baseline="0" dirty="0" smtClean="0"/>
              <a:t>i.e. getting the ferry</a:t>
            </a:r>
          </a:p>
          <a:p>
            <a:endParaRPr lang="en-US" dirty="0"/>
          </a:p>
        </p:txBody>
      </p:sp>
      <p:sp>
        <p:nvSpPr>
          <p:cNvPr id="4" name="Slide Number Placeholder 3"/>
          <p:cNvSpPr>
            <a:spLocks noGrp="1"/>
          </p:cNvSpPr>
          <p:nvPr>
            <p:ph type="sldNum" sz="quarter" idx="10"/>
          </p:nvPr>
        </p:nvSpPr>
        <p:spPr/>
        <p:txBody>
          <a:bodyPr/>
          <a:lstStyle/>
          <a:p>
            <a:fld id="{516EC55B-FEFF-B54B-BC82-E9FD158BC4E0}" type="slidenum">
              <a:rPr lang="en-US" smtClean="0"/>
              <a:t>45</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Adjective –description of</a:t>
            </a:r>
            <a:r>
              <a:rPr lang="en-US" baseline="0" dirty="0" smtClean="0"/>
              <a:t> how people can feel</a:t>
            </a:r>
            <a:endParaRPr lang="en-US" dirty="0"/>
          </a:p>
        </p:txBody>
      </p:sp>
      <p:sp>
        <p:nvSpPr>
          <p:cNvPr id="4" name="Slide Number Placeholder 3"/>
          <p:cNvSpPr>
            <a:spLocks noGrp="1"/>
          </p:cNvSpPr>
          <p:nvPr>
            <p:ph type="sldNum" sz="quarter" idx="10"/>
          </p:nvPr>
        </p:nvSpPr>
        <p:spPr/>
        <p:txBody>
          <a:bodyPr/>
          <a:lstStyle/>
          <a:p>
            <a:fld id="{516EC55B-FEFF-B54B-BC82-E9FD158BC4E0}" type="slidenum">
              <a:rPr lang="en-US" smtClean="0"/>
              <a:t>46</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a:t>
            </a:r>
            <a:r>
              <a:rPr lang="en-US" baseline="0" dirty="0" smtClean="0"/>
              <a:t> young people, older people, families</a:t>
            </a:r>
          </a:p>
          <a:p>
            <a:endParaRPr lang="en-US" baseline="0" dirty="0" smtClean="0"/>
          </a:p>
          <a:p>
            <a:r>
              <a:rPr lang="en-US" baseline="0" dirty="0" smtClean="0"/>
              <a:t>WORKING INDIVIDUALLY</a:t>
            </a:r>
          </a:p>
          <a:p>
            <a:r>
              <a:rPr lang="en-US" baseline="0" dirty="0" smtClean="0"/>
              <a:t>Everyone does all 4 on big sheet of paper with pens </a:t>
            </a:r>
          </a:p>
        </p:txBody>
      </p:sp>
      <p:sp>
        <p:nvSpPr>
          <p:cNvPr id="4" name="Slide Number Placeholder 3"/>
          <p:cNvSpPr>
            <a:spLocks noGrp="1"/>
          </p:cNvSpPr>
          <p:nvPr>
            <p:ph type="sldNum" sz="quarter" idx="10"/>
          </p:nvPr>
        </p:nvSpPr>
        <p:spPr/>
        <p:txBody>
          <a:bodyPr/>
          <a:lstStyle/>
          <a:p>
            <a:fld id="{516EC55B-FEFF-B54B-BC82-E9FD158BC4E0}" type="slidenum">
              <a:rPr lang="en-US" smtClean="0"/>
              <a:t>47</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Circuit building: </a:t>
            </a:r>
            <a:br>
              <a:rPr lang="en-GB" dirty="0" smtClean="0"/>
            </a:br>
            <a:r>
              <a:rPr lang="en-GB" dirty="0" smtClean="0"/>
              <a:t>What is a circuit</a:t>
            </a:r>
            <a:br>
              <a:rPr lang="en-GB" dirty="0" smtClean="0"/>
            </a:br>
            <a:r>
              <a:rPr lang="en-GB" dirty="0" smtClean="0"/>
              <a:t>Actuators and sensors (Bare minimum)</a:t>
            </a:r>
            <a:br>
              <a:rPr lang="en-GB" dirty="0" smtClean="0"/>
            </a:br>
            <a:r>
              <a:rPr lang="en-GB" dirty="0" smtClean="0"/>
              <a:t>Material</a:t>
            </a:r>
            <a:r>
              <a:rPr lang="en-GB" baseline="0" dirty="0" smtClean="0"/>
              <a:t> and example showcase.</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48</a:t>
            </a:fld>
            <a:endParaRPr lang="en-US"/>
          </a:p>
        </p:txBody>
      </p:sp>
    </p:spTree>
    <p:extLst>
      <p:ext uri="{BB962C8B-B14F-4D97-AF65-F5344CB8AC3E}">
        <p14:creationId xmlns:p14="http://schemas.microsoft.com/office/powerpoint/2010/main" val="374586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Other Technology that is available </a:t>
            </a:r>
            <a:br>
              <a:rPr lang="en-GB" dirty="0" smtClean="0"/>
            </a:br>
            <a:endParaRPr lang="en-US" dirty="0" smtClean="0"/>
          </a:p>
          <a:p>
            <a:r>
              <a:rPr lang="en-US" dirty="0" smtClean="0"/>
              <a:t>Smart Materials</a:t>
            </a:r>
            <a:r>
              <a:rPr lang="en-US" baseline="0" dirty="0" smtClean="0"/>
              <a:t> combined with processing </a:t>
            </a:r>
          </a:p>
          <a:p>
            <a:r>
              <a:rPr lang="en-US" baseline="0" dirty="0" smtClean="0"/>
              <a:t>–developments in microcontrollers like these to connect to materials</a:t>
            </a:r>
          </a:p>
          <a:p>
            <a:r>
              <a:rPr lang="en-US" baseline="0" dirty="0" smtClean="0"/>
              <a:t>-main contenders = </a:t>
            </a:r>
            <a:r>
              <a:rPr lang="en-US" baseline="0" dirty="0" err="1" smtClean="0"/>
              <a:t>adafruit</a:t>
            </a:r>
            <a:r>
              <a:rPr lang="en-US" baseline="0" dirty="0" smtClean="0"/>
              <a:t> and </a:t>
            </a:r>
            <a:r>
              <a:rPr lang="en-US" baseline="0" dirty="0" err="1" smtClean="0"/>
              <a:t>lilypad</a:t>
            </a:r>
            <a:r>
              <a:rPr lang="en-US" baseline="0" dirty="0" smtClean="0"/>
              <a:t> both are </a:t>
            </a:r>
            <a:r>
              <a:rPr lang="en-US" baseline="0" dirty="0" err="1" smtClean="0"/>
              <a:t>arduino</a:t>
            </a:r>
            <a:r>
              <a:rPr lang="en-US" baseline="0" dirty="0" smtClean="0"/>
              <a:t> compatible</a:t>
            </a:r>
          </a:p>
          <a:p>
            <a:r>
              <a:rPr lang="en-US" baseline="0" dirty="0" smtClean="0"/>
              <a:t>-SENSORS (on right –</a:t>
            </a:r>
            <a:r>
              <a:rPr lang="en-US" baseline="0" dirty="0" err="1" smtClean="0"/>
              <a:t>lilypad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49</a:t>
            </a:fld>
            <a:endParaRPr lang="en-US"/>
          </a:p>
        </p:txBody>
      </p:sp>
    </p:spTree>
    <p:extLst>
      <p:ext uri="{BB962C8B-B14F-4D97-AF65-F5344CB8AC3E}">
        <p14:creationId xmlns:p14="http://schemas.microsoft.com/office/powerpoint/2010/main" val="3114855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a:t>
            </a:r>
            <a:r>
              <a:rPr lang="en-US" baseline="0" dirty="0" smtClean="0"/>
              <a:t> fashion accessories</a:t>
            </a:r>
          </a:p>
          <a:p>
            <a:r>
              <a:rPr lang="en-US" baseline="0" dirty="0" smtClean="0"/>
              <a:t>Aim of this slide show is to give a bit of background, some context of what people are doing, and some inspiration for future development –made by you!</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53</a:t>
            </a:fld>
            <a:endParaRPr lang="en-US"/>
          </a:p>
        </p:txBody>
      </p:sp>
    </p:spTree>
    <p:extLst>
      <p:ext uri="{BB962C8B-B14F-4D97-AF65-F5344CB8AC3E}">
        <p14:creationId xmlns:p14="http://schemas.microsoft.com/office/powerpoint/2010/main" val="4074665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a:t>
            </a:r>
            <a:r>
              <a:rPr lang="en-US" baseline="0" dirty="0" smtClean="0"/>
              <a:t> down time table of what we are going to do:</a:t>
            </a:r>
          </a:p>
          <a:p>
            <a:r>
              <a:rPr lang="en-US" baseline="0" dirty="0" smtClean="0"/>
              <a:t>Intro</a:t>
            </a:r>
          </a:p>
          <a:p>
            <a:r>
              <a:rPr lang="en-US" baseline="0" dirty="0" smtClean="0"/>
              <a:t>Making and Play</a:t>
            </a:r>
          </a:p>
          <a:p>
            <a:r>
              <a:rPr lang="en-US" baseline="0" dirty="0" smtClean="0"/>
              <a:t>Lunch</a:t>
            </a:r>
          </a:p>
          <a:p>
            <a:r>
              <a:rPr lang="en-US" baseline="0" dirty="0" smtClean="0"/>
              <a:t>Human breadboards + project ideas (what I have done, and discussion about what you could do)</a:t>
            </a:r>
          </a:p>
        </p:txBody>
      </p:sp>
      <p:sp>
        <p:nvSpPr>
          <p:cNvPr id="4" name="Slide Number Placeholder 3"/>
          <p:cNvSpPr>
            <a:spLocks noGrp="1"/>
          </p:cNvSpPr>
          <p:nvPr>
            <p:ph type="sldNum" sz="quarter" idx="10"/>
          </p:nvPr>
        </p:nvSpPr>
        <p:spPr/>
        <p:txBody>
          <a:bodyPr/>
          <a:lstStyle/>
          <a:p>
            <a:fld id="{8761C0B7-BBA8-CD4B-87BA-B4E4A6E73AA0}" type="slidenum">
              <a:rPr lang="en-US" smtClean="0"/>
              <a:t>4</a:t>
            </a:fld>
            <a:endParaRPr lang="en-US"/>
          </a:p>
        </p:txBody>
      </p:sp>
    </p:spTree>
    <p:extLst>
      <p:ext uri="{BB962C8B-B14F-4D97-AF65-F5344CB8AC3E}">
        <p14:creationId xmlns:p14="http://schemas.microsoft.com/office/powerpoint/2010/main" val="406329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Wearable technology –developed to improve</a:t>
            </a:r>
            <a:r>
              <a:rPr lang="en-US" baseline="0" dirty="0" smtClean="0"/>
              <a:t> our lives</a:t>
            </a:r>
          </a:p>
          <a:p>
            <a:r>
              <a:rPr lang="en-US" baseline="0" dirty="0" smtClean="0"/>
              <a:t>Also a fashion statement</a:t>
            </a:r>
          </a:p>
          <a:p>
            <a:r>
              <a:rPr lang="en-US" baseline="0" dirty="0" smtClean="0"/>
              <a:t>Who know what will happen to the </a:t>
            </a:r>
            <a:r>
              <a:rPr lang="en-US" baseline="0" dirty="0" err="1" smtClean="0"/>
              <a:t>google</a:t>
            </a:r>
            <a:r>
              <a:rPr lang="en-US" baseline="0" dirty="0" smtClean="0"/>
              <a:t> glass (or VR...)</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6</a:t>
            </a:fld>
            <a:endParaRPr lang="en-US"/>
          </a:p>
        </p:txBody>
      </p:sp>
    </p:spTree>
    <p:extLst>
      <p:ext uri="{BB962C8B-B14F-4D97-AF65-F5344CB8AC3E}">
        <p14:creationId xmlns:p14="http://schemas.microsoft.com/office/powerpoint/2010/main" val="219024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when</a:t>
            </a:r>
            <a:r>
              <a:rPr lang="en-US" baseline="0" dirty="0" smtClean="0"/>
              <a:t> you bring s</a:t>
            </a:r>
            <a:r>
              <a:rPr lang="en-US" dirty="0" smtClean="0"/>
              <a:t>mart</a:t>
            </a:r>
            <a:r>
              <a:rPr lang="en-US" baseline="0" dirty="0" smtClean="0"/>
              <a:t> materials into the hands of creative inventors?</a:t>
            </a:r>
          </a:p>
          <a:p>
            <a:r>
              <a:rPr lang="en-US" baseline="0" dirty="0" smtClean="0"/>
              <a:t>–developed by NASA in this case for pressure, and other industrial uses like shielding from Electromagnet Fields or packaging for electronic components. </a:t>
            </a:r>
          </a:p>
          <a:p>
            <a:r>
              <a:rPr lang="en-US" baseline="0" dirty="0" smtClean="0"/>
              <a:t>This suit by </a:t>
            </a:r>
            <a:r>
              <a:rPr lang="en-US" baseline="0" dirty="0" err="1" smtClean="0"/>
              <a:t>Dava</a:t>
            </a:r>
            <a:r>
              <a:rPr lang="en-US" baseline="0" dirty="0" smtClean="0"/>
              <a:t> Newman, MIT</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7</a:t>
            </a:fld>
            <a:endParaRPr lang="en-US"/>
          </a:p>
        </p:txBody>
      </p:sp>
    </p:spTree>
    <p:extLst>
      <p:ext uri="{BB962C8B-B14F-4D97-AF65-F5344CB8AC3E}">
        <p14:creationId xmlns:p14="http://schemas.microsoft.com/office/powerpoint/2010/main" val="140528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Community based open </a:t>
            </a:r>
            <a:r>
              <a:rPr lang="en-US" baseline="0" dirty="0" err="1" smtClean="0"/>
              <a:t>sourse</a:t>
            </a:r>
            <a:r>
              <a:rPr lang="en-US" baseline="0" dirty="0" smtClean="0"/>
              <a:t> practice</a:t>
            </a:r>
          </a:p>
          <a:p>
            <a:r>
              <a:rPr lang="en-US" baseline="0" dirty="0" smtClean="0"/>
              <a:t>smart materials + Control +Sensors + human centered design</a:t>
            </a:r>
            <a:endParaRPr lang="en-US" dirty="0" smtClean="0"/>
          </a:p>
          <a:p>
            <a:r>
              <a:rPr lang="en-US" dirty="0" smtClean="0"/>
              <a:t>Massage me</a:t>
            </a:r>
          </a:p>
          <a:p>
            <a:r>
              <a:rPr lang="en-US" dirty="0" smtClean="0"/>
              <a:t>Making of: </a:t>
            </a:r>
          </a:p>
          <a:p>
            <a:r>
              <a:rPr lang="en-US" dirty="0" smtClean="0"/>
              <a:t>/?menu=1</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8</a:t>
            </a:fld>
            <a:endParaRPr lang="en-US"/>
          </a:p>
        </p:txBody>
      </p:sp>
    </p:spTree>
    <p:extLst>
      <p:ext uri="{BB962C8B-B14F-4D97-AF65-F5344CB8AC3E}">
        <p14:creationId xmlns:p14="http://schemas.microsoft.com/office/powerpoint/2010/main" val="1771289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materials now accessible can be used by designers, makers and DIY level –not just in industry</a:t>
            </a:r>
          </a:p>
          <a:p>
            <a:endParaRPr lang="en-US" baseline="0" dirty="0" smtClean="0"/>
          </a:p>
        </p:txBody>
      </p:sp>
      <p:sp>
        <p:nvSpPr>
          <p:cNvPr id="4" name="Slide Number Placeholder 3"/>
          <p:cNvSpPr>
            <a:spLocks noGrp="1"/>
          </p:cNvSpPr>
          <p:nvPr>
            <p:ph type="sldNum" sz="quarter" idx="10"/>
          </p:nvPr>
        </p:nvSpPr>
        <p:spPr/>
        <p:txBody>
          <a:bodyPr/>
          <a:lstStyle/>
          <a:p>
            <a:fld id="{8761C0B7-BBA8-CD4B-87BA-B4E4A6E73AA0}" type="slidenum">
              <a:rPr lang="en-US" smtClean="0"/>
              <a:t>9</a:t>
            </a:fld>
            <a:endParaRPr lang="en-US"/>
          </a:p>
        </p:txBody>
      </p:sp>
    </p:spTree>
    <p:extLst>
      <p:ext uri="{BB962C8B-B14F-4D97-AF65-F5344CB8AC3E}">
        <p14:creationId xmlns:p14="http://schemas.microsoft.com/office/powerpoint/2010/main" val="30434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Education </a:t>
            </a:r>
            <a:r>
              <a:rPr lang="en-US" smtClean="0"/>
              <a:t>for sustainable </a:t>
            </a:r>
            <a:r>
              <a:rPr lang="en-US" dirty="0" smtClean="0"/>
              <a:t>futures</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12</a:t>
            </a:fld>
            <a:endParaRPr lang="en-US"/>
          </a:p>
        </p:txBody>
      </p:sp>
    </p:spTree>
    <p:extLst>
      <p:ext uri="{BB962C8B-B14F-4D97-AF65-F5344CB8AC3E}">
        <p14:creationId xmlns:p14="http://schemas.microsoft.com/office/powerpoint/2010/main" val="1055854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761C0B7-BBA8-CD4B-87BA-B4E4A6E73AA0}" type="slidenum">
              <a:rPr lang="en-US" smtClean="0"/>
              <a:t>13</a:t>
            </a:fld>
            <a:endParaRPr lang="en-US"/>
          </a:p>
        </p:txBody>
      </p:sp>
    </p:spTree>
    <p:extLst>
      <p:ext uri="{BB962C8B-B14F-4D97-AF65-F5344CB8AC3E}">
        <p14:creationId xmlns:p14="http://schemas.microsoft.com/office/powerpoint/2010/main" val="3872612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80536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2746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35583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84505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26/01/18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950735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26/01/18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15966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26/01/18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28375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26/01/18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4196854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26/01/18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10929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26/01/18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204819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26/01/18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861108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26/01/18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3153211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6.png"/><Relationship Id="rId1" Type="http://schemas.microsoft.com/office/2007/relationships/media" Target="../media/media1.mp4"/><Relationship Id="rId2" Type="http://schemas.openxmlformats.org/officeDocument/2006/relationships/video" Target="../media/media1.mp4"/></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52.xml.rels><?xml version="1.0" encoding="UTF-8" standalone="yes"?>
<Relationships xmlns="http://schemas.openxmlformats.org/package/2006/relationships"><Relationship Id="rId3" Type="http://schemas.openxmlformats.org/officeDocument/2006/relationships/hyperlink" Target="http://highlowtech.org/" TargetMode="External"/><Relationship Id="rId4" Type="http://schemas.openxmlformats.org/officeDocument/2006/relationships/hyperlink" Target="https://www.youtube.com/watch?v=pnf8ojsK6S4&amp;feature=youtu.be" TargetMode="External"/><Relationship Id="rId5" Type="http://schemas.openxmlformats.org/officeDocument/2006/relationships/hyperlink" Target="https://docs.google.com/document/d/1_V5jCHmcdvQTC45uTBJtKna1rA9s2FYfT9zqgB_draY" TargetMode="External"/><Relationship Id="rId6" Type="http://schemas.openxmlformats.org/officeDocument/2006/relationships/hyperlink" Target="https://docs.google.com/document/d/1FG8gmPqF3NS_vVanF4wa2y3CKUjLLqvlcKYemzPagnA/edit?usp=sharing" TargetMode="External"/><Relationship Id="rId7" Type="http://schemas.openxmlformats.org/officeDocument/2006/relationships/hyperlink" Target="https://learn.sparkfun.com/tutorials/the-great-big-guide-to-paper-circuits" TargetMode="External"/><Relationship Id="rId8" Type="http://schemas.openxmlformats.org/officeDocument/2006/relationships/hyperlink" Target="http://www.thingiverse.com/thing:120555" TargetMode="External"/><Relationship Id="rId1" Type="http://schemas.openxmlformats.org/officeDocument/2006/relationships/slideLayout" Target="../slideLayouts/slideLayout2.xml"/><Relationship Id="rId2" Type="http://schemas.openxmlformats.org/officeDocument/2006/relationships/hyperlink" Target="http://www.instructables.com/id/Laser-Cut-Pom-Pom-Pressure-Sensor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55406"/>
            <a:ext cx="7772400" cy="5856004"/>
          </a:xfrm>
          <a:solidFill>
            <a:srgbClr val="B7DEE8"/>
          </a:solidFill>
        </p:spPr>
        <p:txBody>
          <a:bodyPr>
            <a:noAutofit/>
          </a:bodyPr>
          <a:lstStyle/>
          <a:p>
            <a:r>
              <a:rPr lang="en-GB" dirty="0"/>
              <a:t>C R E A T I V E</a:t>
            </a:r>
            <a:br>
              <a:rPr lang="en-GB" dirty="0"/>
            </a:br>
            <a:r>
              <a:rPr lang="en-GB" dirty="0"/>
              <a:t>L E A R N I N G</a:t>
            </a:r>
            <a:br>
              <a:rPr lang="en-GB" dirty="0"/>
            </a:br>
            <a:r>
              <a:rPr lang="en-GB" dirty="0"/>
              <a:t>+</a:t>
            </a:r>
            <a:br>
              <a:rPr lang="en-GB" dirty="0"/>
            </a:br>
            <a:r>
              <a:rPr lang="en-GB" dirty="0"/>
              <a:t>W E A R A B L E</a:t>
            </a:r>
            <a:br>
              <a:rPr lang="en-GB" dirty="0"/>
            </a:br>
            <a:r>
              <a:rPr lang="en-GB" dirty="0"/>
              <a:t>T E C H N O L O G Y</a:t>
            </a:r>
            <a:br>
              <a:rPr lang="en-GB" dirty="0"/>
            </a:br>
            <a:r>
              <a:rPr lang="en-GB" sz="2800" dirty="0"/>
              <a:t>  </a:t>
            </a:r>
            <a:br>
              <a:rPr lang="en-GB" sz="2800" dirty="0"/>
            </a:br>
            <a:r>
              <a:rPr lang="en-GB" sz="3200" dirty="0"/>
              <a:t>BECCA </a:t>
            </a:r>
            <a:r>
              <a:rPr lang="en-GB" sz="3200" dirty="0" smtClean="0"/>
              <a:t>ROSE GLOWACKI </a:t>
            </a:r>
            <a:br>
              <a:rPr lang="en-GB" sz="3200" dirty="0" smtClean="0"/>
            </a:br>
            <a:r>
              <a:rPr lang="en-GB" sz="3200" dirty="0" smtClean="0"/>
              <a:t>twitter: @</a:t>
            </a:r>
            <a:r>
              <a:rPr lang="en-GB" sz="3200" dirty="0" err="1"/>
              <a:t>beccaerose</a:t>
            </a:r>
            <a:r>
              <a:rPr lang="en-GB" sz="3200" dirty="0"/>
              <a:t/>
            </a:r>
            <a:br>
              <a:rPr lang="en-GB" sz="3200" dirty="0"/>
            </a:br>
            <a:r>
              <a:rPr lang="en-GB" sz="3200" dirty="0" smtClean="0"/>
              <a:t> </a:t>
            </a:r>
            <a:r>
              <a:rPr lang="en-GB" sz="3200" dirty="0"/>
              <a:t>w</a:t>
            </a:r>
            <a:r>
              <a:rPr lang="en-GB" sz="3200" dirty="0" smtClean="0"/>
              <a:t>ebsite: </a:t>
            </a:r>
            <a:r>
              <a:rPr lang="en-GB" sz="3200" dirty="0" err="1" smtClean="0"/>
              <a:t>www.beccarose.co.uk</a:t>
            </a:r>
            <a:endParaRPr lang="en-GB" sz="3200" dirty="0"/>
          </a:p>
        </p:txBody>
      </p:sp>
    </p:spTree>
    <p:extLst>
      <p:ext uri="{BB962C8B-B14F-4D97-AF65-F5344CB8AC3E}">
        <p14:creationId xmlns:p14="http://schemas.microsoft.com/office/powerpoint/2010/main" val="31814590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1412959" y="2600147"/>
            <a:ext cx="6796520" cy="1323439"/>
          </a:xfrm>
          <a:prstGeom prst="rect">
            <a:avLst/>
          </a:prstGeom>
          <a:solidFill>
            <a:srgbClr val="B7DEE8">
              <a:alpha val="74000"/>
            </a:srgbClr>
          </a:solidFill>
        </p:spPr>
        <p:txBody>
          <a:bodyPr wrap="square" rtlCol="0">
            <a:spAutoFit/>
          </a:bodyPr>
          <a:lstStyle/>
          <a:p>
            <a:r>
              <a:rPr lang="en-US" sz="4000" dirty="0" smtClean="0"/>
              <a:t>So what? What are teachers and learners excited about?</a:t>
            </a:r>
            <a:endParaRPr lang="en-US" sz="4000" dirty="0"/>
          </a:p>
        </p:txBody>
      </p:sp>
    </p:spTree>
    <p:extLst>
      <p:ext uri="{BB962C8B-B14F-4D97-AF65-F5344CB8AC3E}">
        <p14:creationId xmlns:p14="http://schemas.microsoft.com/office/powerpoint/2010/main" val="3907359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vu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276" y="1"/>
            <a:ext cx="10308020" cy="6872014"/>
          </a:xfrm>
          <a:prstGeom prst="rect">
            <a:avLst/>
          </a:prstGeom>
        </p:spPr>
      </p:pic>
      <p:sp>
        <p:nvSpPr>
          <p:cNvPr id="5" name="TextBox 4"/>
          <p:cNvSpPr txBox="1"/>
          <p:nvPr/>
        </p:nvSpPr>
        <p:spPr>
          <a:xfrm>
            <a:off x="3271603" y="769214"/>
            <a:ext cx="5818740" cy="5632311"/>
          </a:xfrm>
          <a:prstGeom prst="rect">
            <a:avLst/>
          </a:prstGeom>
          <a:solidFill>
            <a:srgbClr val="B7DEE8">
              <a:alpha val="88000"/>
            </a:srgbClr>
          </a:solidFill>
        </p:spPr>
        <p:txBody>
          <a:bodyPr wrap="square" rtlCol="0">
            <a:spAutoFit/>
          </a:bodyPr>
          <a:lstStyle/>
          <a:p>
            <a:r>
              <a:rPr lang="en-US" sz="4000" dirty="0"/>
              <a:t>“normally in physics class I will do anything to avoid Arduino and all that technical stuff, but I would actually do it now that I know how to create something new</a:t>
            </a:r>
            <a:r>
              <a:rPr lang="en-US" sz="4000" dirty="0" smtClean="0"/>
              <a:t>”</a:t>
            </a:r>
          </a:p>
          <a:p>
            <a:r>
              <a:rPr lang="en-US" sz="4000" dirty="0" smtClean="0"/>
              <a:t> </a:t>
            </a:r>
            <a:r>
              <a:rPr lang="en-US" sz="4000" dirty="0"/>
              <a:t/>
            </a:r>
            <a:br>
              <a:rPr lang="en-US" sz="4000" dirty="0"/>
            </a:br>
            <a:r>
              <a:rPr lang="en-US" sz="4000" dirty="0" err="1"/>
              <a:t>NuVu</a:t>
            </a:r>
            <a:r>
              <a:rPr lang="en-US" sz="4000" dirty="0"/>
              <a:t> Student, 2015</a:t>
            </a:r>
            <a:endParaRPr lang="en-US" sz="4000" dirty="0"/>
          </a:p>
        </p:txBody>
      </p:sp>
    </p:spTree>
    <p:extLst>
      <p:ext uri="{BB962C8B-B14F-4D97-AF65-F5344CB8AC3E}">
        <p14:creationId xmlns:p14="http://schemas.microsoft.com/office/powerpoint/2010/main" val="7105323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858" y="465098"/>
            <a:ext cx="8229600" cy="5938978"/>
          </a:xfrm>
          <a:solidFill>
            <a:srgbClr val="B7DEE8"/>
          </a:solidFill>
        </p:spPr>
        <p:txBody>
          <a:bodyPr>
            <a:noAutofit/>
          </a:bodyPr>
          <a:lstStyle/>
          <a:p>
            <a:pPr algn="l"/>
            <a:r>
              <a:rPr lang="en-US" sz="4000" dirty="0"/>
              <a:t>Design and technology </a:t>
            </a:r>
            <a:r>
              <a:rPr lang="en-US" sz="4000" dirty="0" smtClean="0"/>
              <a:t>that is</a:t>
            </a:r>
            <a:r>
              <a:rPr lang="is-IS" sz="4000" dirty="0" smtClean="0"/>
              <a:t>….</a:t>
            </a:r>
            <a:br>
              <a:rPr lang="is-IS" sz="4000" dirty="0" smtClean="0"/>
            </a:br>
            <a:r>
              <a:rPr lang="en-GB" sz="4000" dirty="0"/>
              <a:t> </a:t>
            </a:r>
            <a:r>
              <a:rPr lang="en-GB" sz="4000" dirty="0" smtClean="0"/>
              <a:t/>
            </a:r>
            <a:br>
              <a:rPr lang="en-GB" sz="4000" dirty="0" smtClean="0"/>
            </a:br>
            <a:r>
              <a:rPr lang="en-GB" sz="4000" dirty="0" smtClean="0"/>
              <a:t>”</a:t>
            </a:r>
            <a:r>
              <a:rPr lang="is-IS" sz="4000" dirty="0" smtClean="0"/>
              <a:t>….</a:t>
            </a:r>
            <a:r>
              <a:rPr lang="en-GB" sz="4000" dirty="0" smtClean="0"/>
              <a:t>not </a:t>
            </a:r>
            <a:r>
              <a:rPr lang="en-GB" sz="4000" dirty="0"/>
              <a:t>simply focused on preparing future technologists but rather technology capable critical thinkers"</a:t>
            </a:r>
            <a:br>
              <a:rPr lang="en-GB" sz="4000" dirty="0"/>
            </a:br>
            <a:r>
              <a:rPr lang="en-GB" sz="2000" dirty="0"/>
              <a:t> </a:t>
            </a:r>
            <a:br>
              <a:rPr lang="en-GB" sz="2000" dirty="0"/>
            </a:br>
            <a:r>
              <a:rPr lang="en-GB" sz="2000" dirty="0" smtClean="0"/>
              <a:t/>
            </a:r>
            <a:br>
              <a:rPr lang="en-GB" sz="2000" dirty="0" smtClean="0"/>
            </a:br>
            <a:r>
              <a:rPr lang="en-GB" sz="2000" dirty="0"/>
              <a:t/>
            </a:r>
            <a:br>
              <a:rPr lang="en-GB" sz="2000" dirty="0"/>
            </a:br>
            <a:r>
              <a:rPr lang="en-GB" sz="2400" i="1" dirty="0" smtClean="0"/>
              <a:t>Leo </a:t>
            </a:r>
            <a:r>
              <a:rPr lang="en-GB" sz="2400" i="1" dirty="0" err="1" smtClean="0"/>
              <a:t>Elshof</a:t>
            </a:r>
            <a:r>
              <a:rPr lang="en-GB" sz="2400" i="1" dirty="0" smtClean="0"/>
              <a:t> </a:t>
            </a:r>
            <a:r>
              <a:rPr lang="en-GB" sz="2400" i="1" dirty="0"/>
              <a:t>(2009)</a:t>
            </a:r>
            <a:r>
              <a:rPr lang="en-GB" sz="2400" i="1" dirty="0" smtClean="0"/>
              <a:t>. from </a:t>
            </a:r>
            <a:r>
              <a:rPr lang="en-GB" sz="2400" i="1" dirty="0"/>
              <a:t>Toward sustainable practices in technology education. International Journal of Technology and Design Education, 19(2), 133-147.</a:t>
            </a:r>
            <a:br>
              <a:rPr lang="en-GB" sz="2400" i="1" dirty="0"/>
            </a:br>
            <a:endParaRPr lang="en-US" sz="2400" i="1" dirty="0"/>
          </a:p>
        </p:txBody>
      </p:sp>
    </p:spTree>
    <p:extLst>
      <p:ext uri="{BB962C8B-B14F-4D97-AF65-F5344CB8AC3E}">
        <p14:creationId xmlns:p14="http://schemas.microsoft.com/office/powerpoint/2010/main" val="10307254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4-04 at 18.3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0071" y="-262002"/>
            <a:ext cx="4984805" cy="4922182"/>
          </a:xfrm>
          <a:prstGeom prst="rect">
            <a:avLst/>
          </a:prstGeom>
        </p:spPr>
      </p:pic>
      <p:pic>
        <p:nvPicPr>
          <p:cNvPr id="7" name="Picture 6" descr="Screen Shot 2015-04-04 at 18.33.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65" y="0"/>
            <a:ext cx="5971694" cy="4481432"/>
          </a:xfrm>
          <a:prstGeom prst="rect">
            <a:avLst/>
          </a:prstGeom>
        </p:spPr>
      </p:pic>
      <p:sp>
        <p:nvSpPr>
          <p:cNvPr id="9" name="TextBox 8"/>
          <p:cNvSpPr txBox="1"/>
          <p:nvPr/>
        </p:nvSpPr>
        <p:spPr>
          <a:xfrm>
            <a:off x="178852" y="4281658"/>
            <a:ext cx="8857832" cy="1938992"/>
          </a:xfrm>
          <a:prstGeom prst="rect">
            <a:avLst/>
          </a:prstGeom>
          <a:solidFill>
            <a:srgbClr val="B7DEE8">
              <a:alpha val="74000"/>
            </a:srgbClr>
          </a:solidFill>
        </p:spPr>
        <p:txBody>
          <a:bodyPr wrap="square" rtlCol="0">
            <a:spAutoFit/>
          </a:bodyPr>
          <a:lstStyle/>
          <a:p>
            <a:r>
              <a:rPr lang="en-US" sz="4000" dirty="0" smtClean="0"/>
              <a:t>Programming:</a:t>
            </a:r>
          </a:p>
          <a:p>
            <a:r>
              <a:rPr lang="en-US" sz="4000" dirty="0" smtClean="0"/>
              <a:t>Flora and </a:t>
            </a:r>
            <a:r>
              <a:rPr lang="en-US" sz="4000" dirty="0" err="1" smtClean="0"/>
              <a:t>Lilypad</a:t>
            </a:r>
            <a:r>
              <a:rPr lang="en-US" sz="4000" dirty="0" smtClean="0"/>
              <a:t> are </a:t>
            </a:r>
            <a:r>
              <a:rPr lang="en-US" sz="4000" dirty="0" err="1" smtClean="0"/>
              <a:t>Arduinos</a:t>
            </a:r>
            <a:r>
              <a:rPr lang="en-US" sz="4000" dirty="0" smtClean="0"/>
              <a:t> designed to be embedded into wearable projects</a:t>
            </a:r>
            <a:endParaRPr lang="en-US" sz="4000" dirty="0"/>
          </a:p>
        </p:txBody>
      </p:sp>
    </p:spTree>
    <p:extLst>
      <p:ext uri="{BB962C8B-B14F-4D97-AF65-F5344CB8AC3E}">
        <p14:creationId xmlns:p14="http://schemas.microsoft.com/office/powerpoint/2010/main" val="39595202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5596"/>
            <a:ext cx="8229600" cy="1143000"/>
          </a:xfrm>
        </p:spPr>
        <p:txBody>
          <a:bodyPr>
            <a:normAutofit/>
          </a:bodyPr>
          <a:lstStyle/>
          <a:p>
            <a:r>
              <a:rPr lang="en-GB" dirty="0" smtClean="0"/>
              <a:t>E-textile </a:t>
            </a:r>
            <a:r>
              <a:rPr lang="en-GB" dirty="0" smtClean="0"/>
              <a:t>circuits</a:t>
            </a:r>
            <a:endParaRPr lang="en-US" dirty="0"/>
          </a:p>
        </p:txBody>
      </p:sp>
    </p:spTree>
    <p:extLst>
      <p:ext uri="{BB962C8B-B14F-4D97-AF65-F5344CB8AC3E}">
        <p14:creationId xmlns:p14="http://schemas.microsoft.com/office/powerpoint/2010/main" val="30103659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1867" y="3852542"/>
            <a:ext cx="1620957" cy="369332"/>
          </a:xfrm>
          <a:prstGeom prst="rect">
            <a:avLst/>
          </a:prstGeom>
        </p:spPr>
        <p:txBody>
          <a:bodyPr wrap="none">
            <a:spAutoFit/>
          </a:bodyPr>
          <a:lstStyle/>
          <a:p>
            <a:r>
              <a:rPr lang="en-US" dirty="0"/>
              <a:t>battery holders</a:t>
            </a:r>
          </a:p>
        </p:txBody>
      </p:sp>
      <p:sp>
        <p:nvSpPr>
          <p:cNvPr id="5" name="Rectangle 4"/>
          <p:cNvSpPr/>
          <p:nvPr/>
        </p:nvSpPr>
        <p:spPr>
          <a:xfrm>
            <a:off x="931702" y="2242578"/>
            <a:ext cx="1020644" cy="369332"/>
          </a:xfrm>
          <a:prstGeom prst="rect">
            <a:avLst/>
          </a:prstGeom>
        </p:spPr>
        <p:txBody>
          <a:bodyPr wrap="none">
            <a:spAutoFit/>
          </a:bodyPr>
          <a:lstStyle/>
          <a:p>
            <a:r>
              <a:rPr lang="en-US" dirty="0"/>
              <a:t>Batteries</a:t>
            </a:r>
            <a:endParaRPr lang="en-US" dirty="0"/>
          </a:p>
        </p:txBody>
      </p:sp>
      <p:sp>
        <p:nvSpPr>
          <p:cNvPr id="6" name="Rectangle 5"/>
          <p:cNvSpPr/>
          <p:nvPr/>
        </p:nvSpPr>
        <p:spPr>
          <a:xfrm>
            <a:off x="3613707" y="3244334"/>
            <a:ext cx="1916585" cy="369332"/>
          </a:xfrm>
          <a:prstGeom prst="rect">
            <a:avLst/>
          </a:prstGeom>
        </p:spPr>
        <p:txBody>
          <a:bodyPr wrap="none">
            <a:spAutoFit/>
          </a:bodyPr>
          <a:lstStyle/>
          <a:p>
            <a:r>
              <a:rPr lang="en-US" dirty="0"/>
              <a:t>Conductive thread</a:t>
            </a:r>
            <a:endParaRPr lang="en-US" dirty="0"/>
          </a:p>
        </p:txBody>
      </p:sp>
      <p:sp>
        <p:nvSpPr>
          <p:cNvPr id="7" name="Rectangle 6"/>
          <p:cNvSpPr/>
          <p:nvPr/>
        </p:nvSpPr>
        <p:spPr>
          <a:xfrm>
            <a:off x="3985129" y="5413450"/>
            <a:ext cx="3330071" cy="646331"/>
          </a:xfrm>
          <a:prstGeom prst="rect">
            <a:avLst/>
          </a:prstGeom>
        </p:spPr>
        <p:txBody>
          <a:bodyPr wrap="square">
            <a:spAutoFit/>
          </a:bodyPr>
          <a:lstStyle/>
          <a:p>
            <a:endParaRPr lang="en-US" dirty="0"/>
          </a:p>
          <a:p>
            <a:r>
              <a:rPr lang="en-US" dirty="0"/>
              <a:t>Sewing </a:t>
            </a:r>
            <a:r>
              <a:rPr lang="en-US" dirty="0" smtClean="0"/>
              <a:t>equipment and materials</a:t>
            </a:r>
            <a:endParaRPr lang="en-US" dirty="0"/>
          </a:p>
        </p:txBody>
      </p:sp>
    </p:spTree>
    <p:extLst>
      <p:ext uri="{BB962C8B-B14F-4D97-AF65-F5344CB8AC3E}">
        <p14:creationId xmlns:p14="http://schemas.microsoft.com/office/powerpoint/2010/main" val="129296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999" y="3244334"/>
            <a:ext cx="4314001" cy="369332"/>
          </a:xfrm>
          <a:prstGeom prst="rect">
            <a:avLst/>
          </a:prstGeom>
        </p:spPr>
        <p:txBody>
          <a:bodyPr wrap="none">
            <a:spAutoFit/>
          </a:bodyPr>
          <a:lstStyle/>
          <a:p>
            <a:r>
              <a:rPr lang="en-US" dirty="0"/>
              <a:t>Simple </a:t>
            </a:r>
            <a:r>
              <a:rPr lang="en-US" dirty="0" err="1"/>
              <a:t>cicuit</a:t>
            </a:r>
            <a:r>
              <a:rPr lang="en-US" dirty="0"/>
              <a:t> –make one with crocodile clips</a:t>
            </a:r>
            <a:endParaRPr lang="en-US" dirty="0"/>
          </a:p>
        </p:txBody>
      </p:sp>
    </p:spTree>
    <p:extLst>
      <p:ext uri="{BB962C8B-B14F-4D97-AF65-F5344CB8AC3E}">
        <p14:creationId xmlns:p14="http://schemas.microsoft.com/office/powerpoint/2010/main" val="1547525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32724" y="3262222"/>
            <a:ext cx="2078551" cy="369332"/>
          </a:xfrm>
          <a:prstGeom prst="rect">
            <a:avLst/>
          </a:prstGeom>
        </p:spPr>
        <p:txBody>
          <a:bodyPr wrap="none">
            <a:spAutoFit/>
          </a:bodyPr>
          <a:lstStyle/>
          <a:p>
            <a:r>
              <a:rPr lang="en-US" dirty="0"/>
              <a:t>Circuit with a switch</a:t>
            </a:r>
            <a:endParaRPr lang="en-US" dirty="0"/>
          </a:p>
        </p:txBody>
      </p:sp>
    </p:spTree>
    <p:extLst>
      <p:ext uri="{BB962C8B-B14F-4D97-AF65-F5344CB8AC3E}">
        <p14:creationId xmlns:p14="http://schemas.microsoft.com/office/powerpoint/2010/main" val="391382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Designing your accessory</a:t>
            </a:r>
          </a:p>
          <a:p>
            <a:pPr marL="0" indent="0">
              <a:buNone/>
            </a:pPr>
            <a:endParaRPr lang="en-US" dirty="0"/>
          </a:p>
          <a:p>
            <a:pPr marL="0" indent="0">
              <a:buNone/>
            </a:pPr>
            <a:r>
              <a:rPr lang="en-US" dirty="0" smtClean="0"/>
              <a:t>4 x Design ideas</a:t>
            </a:r>
            <a:endParaRPr lang="en-US" dirty="0"/>
          </a:p>
        </p:txBody>
      </p:sp>
    </p:spTree>
    <p:extLst>
      <p:ext uri="{BB962C8B-B14F-4D97-AF65-F5344CB8AC3E}">
        <p14:creationId xmlns:p14="http://schemas.microsoft.com/office/powerpoint/2010/main" val="1759117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2565462" cy="796858"/>
          </a:xfrm>
        </p:spPr>
        <p:txBody>
          <a:bodyPr/>
          <a:lstStyle/>
          <a:p>
            <a:pPr marL="0" indent="0">
              <a:buNone/>
            </a:pPr>
            <a:r>
              <a:rPr lang="en-US" dirty="0" smtClean="0"/>
              <a:t>Simple circuit</a:t>
            </a:r>
            <a:endParaRPr lang="en-US" dirty="0"/>
          </a:p>
        </p:txBody>
      </p:sp>
      <p:sp>
        <p:nvSpPr>
          <p:cNvPr id="4" name="Content Placeholder 2"/>
          <p:cNvSpPr txBox="1">
            <a:spLocks/>
          </p:cNvSpPr>
          <p:nvPr/>
        </p:nvSpPr>
        <p:spPr>
          <a:xfrm>
            <a:off x="5098879" y="1752601"/>
            <a:ext cx="2565462" cy="796858"/>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Advanced circuit</a:t>
            </a:r>
            <a:endParaRPr lang="en-US" dirty="0"/>
          </a:p>
        </p:txBody>
      </p:sp>
      <p:sp>
        <p:nvSpPr>
          <p:cNvPr id="5" name="Rectangle 4"/>
          <p:cNvSpPr/>
          <p:nvPr/>
        </p:nvSpPr>
        <p:spPr>
          <a:xfrm>
            <a:off x="2337817" y="6034939"/>
            <a:ext cx="4583218" cy="369332"/>
          </a:xfrm>
          <a:prstGeom prst="rect">
            <a:avLst/>
          </a:prstGeom>
        </p:spPr>
        <p:txBody>
          <a:bodyPr wrap="none">
            <a:spAutoFit/>
          </a:bodyPr>
          <a:lstStyle/>
          <a:p>
            <a:r>
              <a:rPr lang="en-US" dirty="0"/>
              <a:t>Choose a circuit </a:t>
            </a:r>
            <a:r>
              <a:rPr lang="en-US" dirty="0" smtClean="0"/>
              <a:t>depending </a:t>
            </a:r>
            <a:r>
              <a:rPr lang="en-US" dirty="0"/>
              <a:t>on your </a:t>
            </a:r>
            <a:r>
              <a:rPr lang="en-US" dirty="0" smtClean="0"/>
              <a:t>experience </a:t>
            </a:r>
            <a:endParaRPr lang="en-US" dirty="0"/>
          </a:p>
        </p:txBody>
      </p:sp>
    </p:spTree>
    <p:extLst>
      <p:ext uri="{BB962C8B-B14F-4D97-AF65-F5344CB8AC3E}">
        <p14:creationId xmlns:p14="http://schemas.microsoft.com/office/powerpoint/2010/main" val="2420838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5920" y="2236061"/>
            <a:ext cx="4024255" cy="1107996"/>
          </a:xfrm>
          <a:prstGeom prst="rect">
            <a:avLst/>
          </a:prstGeom>
          <a:solidFill>
            <a:srgbClr val="B7DEE8">
              <a:alpha val="74000"/>
            </a:srgbClr>
          </a:solidFill>
        </p:spPr>
        <p:txBody>
          <a:bodyPr wrap="square" rtlCol="0">
            <a:spAutoFit/>
          </a:bodyPr>
          <a:lstStyle/>
          <a:p>
            <a:r>
              <a:rPr lang="en-GB" sz="6600" dirty="0" smtClean="0"/>
              <a:t>Greetings!</a:t>
            </a:r>
            <a:endParaRPr lang="en-US" sz="6600" dirty="0"/>
          </a:p>
        </p:txBody>
      </p:sp>
    </p:spTree>
    <p:extLst>
      <p:ext uri="{BB962C8B-B14F-4D97-AF65-F5344CB8AC3E}">
        <p14:creationId xmlns:p14="http://schemas.microsoft.com/office/powerpoint/2010/main" val="328097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09831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Lunch</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99185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902" y="1583145"/>
            <a:ext cx="5580299" cy="2817424"/>
          </a:xfrm>
          <a:solidFill>
            <a:srgbClr val="B7DEE8"/>
          </a:solidFill>
        </p:spPr>
        <p:txBody>
          <a:bodyPr anchor="t">
            <a:noAutofit/>
          </a:bodyPr>
          <a:lstStyle/>
          <a:p>
            <a:pPr algn="l"/>
            <a:r>
              <a:rPr lang="en-GB" sz="8000" dirty="0" smtClean="0"/>
              <a:t>Projects and process</a:t>
            </a:r>
            <a:r>
              <a:rPr lang="en-GB" sz="8000" dirty="0"/>
              <a:t/>
            </a:r>
            <a:br>
              <a:rPr lang="en-GB" sz="8000" dirty="0"/>
            </a:br>
            <a:endParaRPr lang="en-US" sz="8000" dirty="0"/>
          </a:p>
        </p:txBody>
      </p:sp>
    </p:spTree>
    <p:extLst>
      <p:ext uri="{BB962C8B-B14F-4D97-AF65-F5344CB8AC3E}">
        <p14:creationId xmlns:p14="http://schemas.microsoft.com/office/powerpoint/2010/main" val="17642204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3945"/>
            <a:ext cx="8229600" cy="587693"/>
          </a:xfrm>
        </p:spPr>
        <p:txBody>
          <a:bodyPr>
            <a:noAutofit/>
          </a:bodyPr>
          <a:lstStyle/>
          <a:p>
            <a:pPr algn="l"/>
            <a:r>
              <a:rPr lang="en-GB" sz="2400" dirty="0"/>
              <a:t>Human Breadboards R</a:t>
            </a:r>
            <a:r>
              <a:rPr lang="en-GB" sz="2400" dirty="0" smtClean="0"/>
              <a:t>esearch  </a:t>
            </a:r>
            <a:r>
              <a:rPr lang="en-GB" sz="2400" dirty="0"/>
              <a:t/>
            </a:r>
            <a:br>
              <a:rPr lang="en-GB" sz="2400" dirty="0"/>
            </a:br>
            <a:r>
              <a:rPr lang="en-GB" sz="2400" dirty="0"/>
              <a:t/>
            </a:r>
            <a:br>
              <a:rPr lang="en-GB" sz="2400" dirty="0"/>
            </a:br>
            <a:endParaRPr lang="en-US" sz="2400" dirty="0"/>
          </a:p>
        </p:txBody>
      </p:sp>
      <p:sp>
        <p:nvSpPr>
          <p:cNvPr id="4" name="Rectangle 3"/>
          <p:cNvSpPr/>
          <p:nvPr/>
        </p:nvSpPr>
        <p:spPr>
          <a:xfrm>
            <a:off x="303299" y="3931332"/>
            <a:ext cx="8383501" cy="2585323"/>
          </a:xfrm>
          <a:prstGeom prst="rect">
            <a:avLst/>
          </a:prstGeom>
        </p:spPr>
        <p:txBody>
          <a:bodyPr wrap="square">
            <a:spAutoFit/>
          </a:bodyPr>
          <a:lstStyle/>
          <a:p>
            <a:r>
              <a:rPr lang="en-GB" dirty="0"/>
              <a:t>Questions:</a:t>
            </a:r>
            <a:br>
              <a:rPr lang="en-GB" dirty="0"/>
            </a:br>
            <a:r>
              <a:rPr lang="en-GB" dirty="0"/>
              <a:t>What do we learn when we are leaning with reference to people, the body, the space around us? </a:t>
            </a:r>
            <a:br>
              <a:rPr lang="en-GB" dirty="0"/>
            </a:br>
            <a:r>
              <a:rPr lang="en-GB" dirty="0"/>
              <a:t>How do you go beyond the swatch? </a:t>
            </a:r>
            <a:br>
              <a:rPr lang="en-GB" dirty="0"/>
            </a:br>
            <a:r>
              <a:rPr lang="en-GB" dirty="0"/>
              <a:t>How do you build wearable tech in to the curriculum in a meaningful and critical way?</a:t>
            </a:r>
            <a:br>
              <a:rPr lang="en-GB" dirty="0"/>
            </a:br>
            <a:r>
              <a:rPr lang="en-GB" dirty="0"/>
              <a:t>How to focus on process and learning, and not the product?</a:t>
            </a:r>
            <a:br>
              <a:rPr lang="en-GB" dirty="0"/>
            </a:br>
            <a:r>
              <a:rPr lang="en-GB" dirty="0"/>
              <a:t/>
            </a:r>
            <a:br>
              <a:rPr lang="en-GB" dirty="0"/>
            </a:br>
            <a:r>
              <a:rPr lang="en-GB" dirty="0"/>
              <a:t>http://blog.beccarose.co.uk/2015/09/08/human-breadboards/</a:t>
            </a:r>
            <a:br>
              <a:rPr lang="en-GB" dirty="0"/>
            </a:br>
            <a:endParaRPr lang="en-US" dirty="0"/>
          </a:p>
        </p:txBody>
      </p:sp>
      <p:pic>
        <p:nvPicPr>
          <p:cNvPr id="5" name="Picture 4" descr="Screen Shot 2016-02-25 at 13.14.54 PM.png"/>
          <p:cNvPicPr>
            <a:picLocks noChangeAspect="1"/>
          </p:cNvPicPr>
          <p:nvPr/>
        </p:nvPicPr>
        <p:blipFill rotWithShape="1">
          <a:blip r:embed="rId2">
            <a:extLst>
              <a:ext uri="{28A0092B-C50C-407E-A947-70E740481C1C}">
                <a14:useLocalDpi xmlns:a14="http://schemas.microsoft.com/office/drawing/2010/main" val="0"/>
              </a:ext>
            </a:extLst>
          </a:blip>
          <a:srcRect t="30479" b="23824"/>
          <a:stretch/>
        </p:blipFill>
        <p:spPr>
          <a:xfrm>
            <a:off x="-277237" y="853103"/>
            <a:ext cx="9705577" cy="2945523"/>
          </a:xfrm>
          <a:prstGeom prst="rect">
            <a:avLst/>
          </a:prstGeom>
        </p:spPr>
      </p:pic>
    </p:spTree>
    <p:extLst>
      <p:ext uri="{BB962C8B-B14F-4D97-AF65-F5344CB8AC3E}">
        <p14:creationId xmlns:p14="http://schemas.microsoft.com/office/powerpoint/2010/main" val="30178084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8-15 at 15.53.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93669"/>
            <a:ext cx="9144000" cy="3264331"/>
          </a:xfrm>
          <a:prstGeom prst="rect">
            <a:avLst/>
          </a:prstGeom>
        </p:spPr>
      </p:pic>
      <p:pic>
        <p:nvPicPr>
          <p:cNvPr id="6" name="Picture 5" descr="Screen Shot 2017-08-15 at 15.53.3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993"/>
            <a:ext cx="9144000" cy="3281712"/>
          </a:xfrm>
          <a:prstGeom prst="rect">
            <a:avLst/>
          </a:prstGeom>
        </p:spPr>
      </p:pic>
    </p:spTree>
    <p:extLst>
      <p:ext uri="{BB962C8B-B14F-4D97-AF65-F5344CB8AC3E}">
        <p14:creationId xmlns:p14="http://schemas.microsoft.com/office/powerpoint/2010/main" val="77917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Screen Shot 2017-08-15 at 15.53.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8308"/>
            <a:ext cx="9144000" cy="5939692"/>
          </a:xfrm>
          <a:prstGeom prst="rect">
            <a:avLst/>
          </a:prstGeom>
        </p:spPr>
      </p:pic>
    </p:spTree>
    <p:extLst>
      <p:ext uri="{BB962C8B-B14F-4D97-AF65-F5344CB8AC3E}">
        <p14:creationId xmlns:p14="http://schemas.microsoft.com/office/powerpoint/2010/main" val="1684937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7-08-15 at 15.52.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1974"/>
            <a:ext cx="9144000" cy="2508013"/>
          </a:xfrm>
          <a:prstGeom prst="rect">
            <a:avLst/>
          </a:prstGeom>
        </p:spPr>
      </p:pic>
    </p:spTree>
    <p:extLst>
      <p:ext uri="{BB962C8B-B14F-4D97-AF65-F5344CB8AC3E}">
        <p14:creationId xmlns:p14="http://schemas.microsoft.com/office/powerpoint/2010/main" val="763205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64464" y="4168400"/>
            <a:ext cx="1039918" cy="369332"/>
          </a:xfrm>
          <a:prstGeom prst="rect">
            <a:avLst/>
          </a:prstGeom>
        </p:spPr>
        <p:txBody>
          <a:bodyPr wrap="none">
            <a:spAutoFit/>
          </a:bodyPr>
          <a:lstStyle/>
          <a:p>
            <a:r>
              <a:rPr lang="en-GB" dirty="0" smtClean="0"/>
              <a:t>Research</a:t>
            </a:r>
            <a:endParaRPr lang="en-US" dirty="0"/>
          </a:p>
        </p:txBody>
      </p:sp>
      <p:sp>
        <p:nvSpPr>
          <p:cNvPr id="6" name="Rectangle 5"/>
          <p:cNvSpPr/>
          <p:nvPr/>
        </p:nvSpPr>
        <p:spPr>
          <a:xfrm>
            <a:off x="3735109" y="1173716"/>
            <a:ext cx="2105489" cy="369332"/>
          </a:xfrm>
          <a:prstGeom prst="rect">
            <a:avLst/>
          </a:prstGeom>
        </p:spPr>
        <p:txBody>
          <a:bodyPr wrap="none">
            <a:spAutoFit/>
          </a:bodyPr>
          <a:lstStyle/>
          <a:p>
            <a:r>
              <a:rPr lang="en-GB" dirty="0" smtClean="0"/>
              <a:t>Problem or question</a:t>
            </a:r>
            <a:endParaRPr lang="en-US" dirty="0"/>
          </a:p>
        </p:txBody>
      </p:sp>
      <p:sp>
        <p:nvSpPr>
          <p:cNvPr id="7" name="Rectangle 6"/>
          <p:cNvSpPr/>
          <p:nvPr/>
        </p:nvSpPr>
        <p:spPr>
          <a:xfrm>
            <a:off x="6213785" y="2583033"/>
            <a:ext cx="1454470" cy="369332"/>
          </a:xfrm>
          <a:prstGeom prst="rect">
            <a:avLst/>
          </a:prstGeom>
        </p:spPr>
        <p:txBody>
          <a:bodyPr wrap="none">
            <a:spAutoFit/>
          </a:bodyPr>
          <a:lstStyle/>
          <a:p>
            <a:r>
              <a:rPr lang="en-GB" dirty="0" smtClean="0"/>
              <a:t>Development</a:t>
            </a:r>
            <a:endParaRPr lang="en-US" dirty="0"/>
          </a:p>
        </p:txBody>
      </p:sp>
      <p:sp>
        <p:nvSpPr>
          <p:cNvPr id="8" name="Curved Left Arrow 7"/>
          <p:cNvSpPr/>
          <p:nvPr/>
        </p:nvSpPr>
        <p:spPr>
          <a:xfrm flipV="1">
            <a:off x="6213785" y="1106800"/>
            <a:ext cx="1913756" cy="3602511"/>
          </a:xfrm>
          <a:prstGeom prst="curvedLeftArrow">
            <a:avLst/>
          </a:prstGeom>
          <a:solidFill>
            <a:srgbClr val="B7DEE8"/>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Curved Left Arrow 8"/>
          <p:cNvSpPr/>
          <p:nvPr/>
        </p:nvSpPr>
        <p:spPr>
          <a:xfrm flipH="1">
            <a:off x="1479846" y="1298935"/>
            <a:ext cx="1976729" cy="3602511"/>
          </a:xfrm>
          <a:prstGeom prst="curvedLeftArrow">
            <a:avLst/>
          </a:prstGeom>
          <a:solidFill>
            <a:srgbClr val="B7DEE8"/>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2002105" y="2583033"/>
            <a:ext cx="1454470" cy="369332"/>
          </a:xfrm>
          <a:prstGeom prst="rect">
            <a:avLst/>
          </a:prstGeom>
        </p:spPr>
        <p:txBody>
          <a:bodyPr wrap="none">
            <a:spAutoFit/>
          </a:bodyPr>
          <a:lstStyle/>
          <a:p>
            <a:r>
              <a:rPr lang="en-GB" dirty="0" smtClean="0"/>
              <a:t>Development</a:t>
            </a:r>
            <a:endParaRPr lang="en-US" dirty="0"/>
          </a:p>
        </p:txBody>
      </p:sp>
    </p:spTree>
    <p:extLst>
      <p:ext uri="{BB962C8B-B14F-4D97-AF65-F5344CB8AC3E}">
        <p14:creationId xmlns:p14="http://schemas.microsoft.com/office/powerpoint/2010/main" val="2220277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43" y="274637"/>
            <a:ext cx="3668369" cy="6360607"/>
          </a:xfrm>
          <a:solidFill>
            <a:srgbClr val="B7DEE8"/>
          </a:solidFill>
        </p:spPr>
        <p:txBody>
          <a:bodyPr>
            <a:noAutofit/>
          </a:bodyPr>
          <a:lstStyle/>
          <a:p>
            <a:pPr algn="l"/>
            <a:r>
              <a:rPr lang="en-GB" sz="4800" dirty="0" smtClean="0"/>
              <a:t>Interactive Accessories</a:t>
            </a:r>
            <a:r>
              <a:rPr lang="en-GB" sz="4800" dirty="0" smtClean="0"/>
              <a:t>:</a:t>
            </a:r>
            <a:r>
              <a:rPr lang="en-GB" sz="4800" dirty="0" smtClean="0"/>
              <a:t/>
            </a:r>
            <a:br>
              <a:rPr lang="en-GB" sz="4800" dirty="0" smtClean="0"/>
            </a:br>
            <a:r>
              <a:rPr lang="en-GB" sz="4800" dirty="0" smtClean="0"/>
              <a:t/>
            </a:r>
            <a:br>
              <a:rPr lang="en-GB" sz="4800" dirty="0" smtClean="0"/>
            </a:br>
            <a:r>
              <a:rPr lang="en-GB" sz="4800" dirty="0" smtClean="0"/>
              <a:t>technology</a:t>
            </a:r>
            <a:br>
              <a:rPr lang="en-GB" sz="4800" dirty="0" smtClean="0"/>
            </a:br>
            <a:r>
              <a:rPr lang="en-GB" sz="4800" dirty="0" smtClean="0"/>
              <a:t>+</a:t>
            </a:r>
            <a:br>
              <a:rPr lang="en-GB" sz="4800" dirty="0" smtClean="0"/>
            </a:br>
            <a:r>
              <a:rPr lang="en-GB" sz="4800" dirty="0" smtClean="0"/>
              <a:t>making </a:t>
            </a:r>
            <a:r>
              <a:rPr lang="en-GB" sz="4800" dirty="0" smtClean="0"/>
              <a:t/>
            </a:r>
            <a:br>
              <a:rPr lang="en-GB" sz="4800" dirty="0" smtClean="0"/>
            </a:br>
            <a:r>
              <a:rPr lang="en-GB" sz="4800" dirty="0"/>
              <a:t/>
            </a:r>
            <a:br>
              <a:rPr lang="en-GB" sz="4800" dirty="0"/>
            </a:br>
            <a:r>
              <a:rPr lang="en-GB" sz="4800" dirty="0" smtClean="0"/>
              <a:t>ASB</a:t>
            </a:r>
            <a:r>
              <a:rPr lang="en-GB" sz="4800" dirty="0" smtClean="0"/>
              <a:t>, 2015</a:t>
            </a:r>
            <a:endParaRPr lang="en-US" sz="4800" dirty="0"/>
          </a:p>
        </p:txBody>
      </p:sp>
      <p:pic>
        <p:nvPicPr>
          <p:cNvPr id="5" name="Picture 4" descr="DSC00485.JPG"/>
          <p:cNvPicPr>
            <a:picLocks noChangeAspect="1"/>
          </p:cNvPicPr>
          <p:nvPr/>
        </p:nvPicPr>
        <p:blipFill rotWithShape="1">
          <a:blip r:embed="rId2" cstate="print">
            <a:extLst>
              <a:ext uri="{28A0092B-C50C-407E-A947-70E740481C1C}">
                <a14:useLocalDpi xmlns:a14="http://schemas.microsoft.com/office/drawing/2010/main" val="0"/>
              </a:ext>
            </a:extLst>
          </a:blip>
          <a:srcRect b="8604"/>
          <a:stretch/>
        </p:blipFill>
        <p:spPr>
          <a:xfrm rot="5400000">
            <a:off x="2434728" y="-499732"/>
            <a:ext cx="9144000" cy="5571464"/>
          </a:xfrm>
          <a:prstGeom prst="rect">
            <a:avLst/>
          </a:prstGeom>
        </p:spPr>
      </p:pic>
    </p:spTree>
    <p:extLst>
      <p:ext uri="{BB962C8B-B14F-4D97-AF65-F5344CB8AC3E}">
        <p14:creationId xmlns:p14="http://schemas.microsoft.com/office/powerpoint/2010/main" val="13161128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DSC0046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76033"/>
            <a:ext cx="9144000" cy="6096000"/>
          </a:xfrm>
          <a:prstGeom prst="rect">
            <a:avLst/>
          </a:prstGeom>
        </p:spPr>
      </p:pic>
    </p:spTree>
    <p:extLst>
      <p:ext uri="{BB962C8B-B14F-4D97-AF65-F5344CB8AC3E}">
        <p14:creationId xmlns:p14="http://schemas.microsoft.com/office/powerpoint/2010/main" val="297942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54662"/>
          </a:xfrm>
          <a:solidFill>
            <a:srgbClr val="B7DEE8"/>
          </a:solidFill>
        </p:spPr>
        <p:txBody>
          <a:bodyPr>
            <a:noAutofit/>
          </a:bodyPr>
          <a:lstStyle/>
          <a:p>
            <a:pPr algn="l"/>
            <a:r>
              <a:rPr lang="en-GB" sz="2800" u="sng" dirty="0"/>
              <a:t>Overview</a:t>
            </a:r>
            <a:br>
              <a:rPr lang="en-GB" sz="2800" u="sng" dirty="0"/>
            </a:br>
            <a:r>
              <a:rPr lang="en-GB" sz="2800" dirty="0"/>
              <a:t> </a:t>
            </a:r>
            <a:br>
              <a:rPr lang="en-GB" sz="2800" dirty="0"/>
            </a:br>
            <a:r>
              <a:rPr lang="en-GB" sz="2800" dirty="0"/>
              <a:t>This session is about design, technology, and creative learning. </a:t>
            </a:r>
            <a:r>
              <a:rPr lang="en-GB" sz="2800" dirty="0" smtClean="0"/>
              <a:t>We </a:t>
            </a:r>
            <a:r>
              <a:rPr lang="en-GB" sz="2800" dirty="0"/>
              <a:t>will cover:</a:t>
            </a:r>
            <a:br>
              <a:rPr lang="en-GB" sz="2800" dirty="0"/>
            </a:br>
            <a:r>
              <a:rPr lang="en-GB" sz="2800" dirty="0"/>
              <a:t> </a:t>
            </a:r>
            <a:br>
              <a:rPr lang="en-GB" sz="2800" dirty="0"/>
            </a:br>
            <a:r>
              <a:rPr lang="en-GB" sz="2800" dirty="0"/>
              <a:t>Creative learning</a:t>
            </a:r>
            <a:br>
              <a:rPr lang="en-GB" sz="2800" dirty="0"/>
            </a:br>
            <a:r>
              <a:rPr lang="en-GB" sz="2800" dirty="0" smtClean="0"/>
              <a:t>Wearable </a:t>
            </a:r>
            <a:r>
              <a:rPr lang="en-GB" sz="2800" dirty="0"/>
              <a:t>Technology</a:t>
            </a:r>
            <a:br>
              <a:rPr lang="en-GB" sz="2800" dirty="0"/>
            </a:br>
            <a:r>
              <a:rPr lang="en-GB" sz="2800" dirty="0" smtClean="0"/>
              <a:t>Ideation + Making</a:t>
            </a:r>
            <a:r>
              <a:rPr lang="en-GB" sz="2800" dirty="0"/>
              <a:t/>
            </a:r>
            <a:br>
              <a:rPr lang="en-GB" sz="2800" dirty="0"/>
            </a:br>
            <a:r>
              <a:rPr lang="en-GB" sz="2800" dirty="0"/>
              <a:t> </a:t>
            </a:r>
            <a:br>
              <a:rPr lang="en-GB" sz="2800" dirty="0"/>
            </a:br>
            <a:r>
              <a:rPr lang="en-GB" sz="2800" dirty="0" smtClean="0"/>
              <a:t>Through</a:t>
            </a:r>
            <a:r>
              <a:rPr lang="en-GB" sz="2800" dirty="0" smtClean="0"/>
              <a:t> lecture</a:t>
            </a:r>
            <a:r>
              <a:rPr lang="en-GB" sz="2800" dirty="0" smtClean="0"/>
              <a:t>, </a:t>
            </a:r>
            <a:r>
              <a:rPr lang="en-GB" sz="2800" dirty="0"/>
              <a:t>discussion</a:t>
            </a:r>
            <a:r>
              <a:rPr lang="en-GB" sz="2800" dirty="0" smtClean="0"/>
              <a:t>, play, and making</a:t>
            </a:r>
            <a:r>
              <a:rPr lang="en-GB" sz="2800" dirty="0"/>
              <a:t/>
            </a:r>
            <a:br>
              <a:rPr lang="en-GB" sz="2800" dirty="0"/>
            </a:br>
            <a:endParaRPr lang="en-US" sz="2800" dirty="0"/>
          </a:p>
        </p:txBody>
      </p:sp>
    </p:spTree>
    <p:extLst>
      <p:ext uri="{BB962C8B-B14F-4D97-AF65-F5344CB8AC3E}">
        <p14:creationId xmlns:p14="http://schemas.microsoft.com/office/powerpoint/2010/main" val="33300440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DSC0046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8702"/>
            <a:ext cx="9144000" cy="6096000"/>
          </a:xfrm>
          <a:prstGeom prst="rect">
            <a:avLst/>
          </a:prstGeom>
        </p:spPr>
      </p:pic>
    </p:spTree>
    <p:extLst>
      <p:ext uri="{BB962C8B-B14F-4D97-AF65-F5344CB8AC3E}">
        <p14:creationId xmlns:p14="http://schemas.microsoft.com/office/powerpoint/2010/main" val="130562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806"/>
            <a:ext cx="8229600" cy="649558"/>
          </a:xfrm>
        </p:spPr>
        <p:txBody>
          <a:bodyPr>
            <a:normAutofit fontScale="90000"/>
          </a:bodyPr>
          <a:lstStyle/>
          <a:p>
            <a:pPr algn="l"/>
            <a:r>
              <a:rPr lang="en-US" sz="3200" dirty="0" smtClean="0"/>
              <a:t>Communicational </a:t>
            </a:r>
            <a:r>
              <a:rPr lang="en-US" sz="3200" dirty="0" err="1" smtClean="0"/>
              <a:t>Onsie</a:t>
            </a:r>
            <a:r>
              <a:rPr lang="en-US" dirty="0" smtClean="0"/>
              <a:t> </a:t>
            </a:r>
            <a:endParaRPr lang="en-US" dirty="0"/>
          </a:p>
        </p:txBody>
      </p:sp>
      <p:pic>
        <p:nvPicPr>
          <p:cNvPr id="5" name="Content Placeholder 4" descr="4.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811563" y="924196"/>
            <a:ext cx="11099734" cy="6104426"/>
          </a:xfrm>
        </p:spPr>
      </p:pic>
    </p:spTree>
    <p:extLst>
      <p:ext uri="{BB962C8B-B14F-4D97-AF65-F5344CB8AC3E}">
        <p14:creationId xmlns:p14="http://schemas.microsoft.com/office/powerpoint/2010/main" val="17497239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1790"/>
          </a:xfrm>
        </p:spPr>
        <p:txBody>
          <a:bodyPr>
            <a:normAutofit/>
          </a:bodyPr>
          <a:lstStyle/>
          <a:p>
            <a:pPr algn="l"/>
            <a:r>
              <a:rPr lang="en-US" sz="3200" dirty="0" smtClean="0"/>
              <a:t>Friendship Memory Cuff</a:t>
            </a:r>
            <a:endParaRPr lang="en-US" sz="3200" dirty="0"/>
          </a:p>
        </p:txBody>
      </p:sp>
      <p:pic>
        <p:nvPicPr>
          <p:cNvPr id="4" name="Content Placeholder 3" descr="1.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780759" y="1156428"/>
            <a:ext cx="10415370" cy="5728052"/>
          </a:xfrm>
          <a:prstGeom prst="rect">
            <a:avLst/>
          </a:prstGeom>
        </p:spPr>
      </p:pic>
    </p:spTree>
    <p:extLst>
      <p:ext uri="{BB962C8B-B14F-4D97-AF65-F5344CB8AC3E}">
        <p14:creationId xmlns:p14="http://schemas.microsoft.com/office/powerpoint/2010/main" val="401879118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43" y="274637"/>
            <a:ext cx="3412117" cy="6360607"/>
          </a:xfrm>
        </p:spPr>
        <p:txBody>
          <a:bodyPr>
            <a:noAutofit/>
          </a:bodyPr>
          <a:lstStyle/>
          <a:p>
            <a:pPr algn="l"/>
            <a:r>
              <a:rPr lang="en-GB" sz="4000" dirty="0" smtClean="0"/>
              <a:t>Interactive Bus:</a:t>
            </a:r>
            <a:br>
              <a:rPr lang="en-GB" sz="4000" dirty="0" smtClean="0"/>
            </a:br>
            <a:r>
              <a:rPr lang="en-GB" sz="4000" dirty="0" smtClean="0"/>
              <a:t/>
            </a:r>
            <a:br>
              <a:rPr lang="en-GB" sz="4000" dirty="0" smtClean="0"/>
            </a:br>
            <a:r>
              <a:rPr lang="en-GB" sz="4000" dirty="0" smtClean="0"/>
              <a:t>technology</a:t>
            </a:r>
            <a:br>
              <a:rPr lang="en-GB" sz="4000" dirty="0" smtClean="0"/>
            </a:br>
            <a:r>
              <a:rPr lang="en-GB" sz="4000" dirty="0" smtClean="0"/>
              <a:t>+</a:t>
            </a:r>
            <a:br>
              <a:rPr lang="en-GB" sz="4000" dirty="0" smtClean="0"/>
            </a:br>
            <a:r>
              <a:rPr lang="en-GB" sz="4000" dirty="0" smtClean="0"/>
              <a:t>storytelling </a:t>
            </a:r>
            <a:br>
              <a:rPr lang="en-GB" sz="4000" dirty="0" smtClean="0"/>
            </a:br>
            <a:r>
              <a:rPr lang="en-GB" sz="4000" dirty="0"/>
              <a:t/>
            </a:r>
            <a:br>
              <a:rPr lang="en-GB" sz="4000" dirty="0"/>
            </a:br>
            <a:r>
              <a:rPr lang="en-GB" sz="4000" dirty="0" smtClean="0"/>
              <a:t>NuVu, </a:t>
            </a:r>
            <a:r>
              <a:rPr lang="en-GB" sz="4000" dirty="0" smtClean="0"/>
              <a:t>2016</a:t>
            </a:r>
            <a:endParaRPr lang="en-US" sz="4000" dirty="0"/>
          </a:p>
        </p:txBody>
      </p:sp>
      <p:pic>
        <p:nvPicPr>
          <p:cNvPr id="4" name="Picture 3" descr="IMG_20151015_100514796_HD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9362" y="-130567"/>
            <a:ext cx="6040742" cy="8054322"/>
          </a:xfrm>
          <a:prstGeom prst="rect">
            <a:avLst/>
          </a:prstGeom>
        </p:spPr>
      </p:pic>
    </p:spTree>
    <p:extLst>
      <p:ext uri="{BB962C8B-B14F-4D97-AF65-F5344CB8AC3E}">
        <p14:creationId xmlns:p14="http://schemas.microsoft.com/office/powerpoint/2010/main" val="389633772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664"/>
            <a:ext cx="8229600" cy="1279906"/>
          </a:xfrm>
        </p:spPr>
        <p:txBody>
          <a:bodyPr>
            <a:normAutofit/>
          </a:bodyPr>
          <a:lstStyle/>
          <a:p>
            <a:pPr algn="l"/>
            <a:r>
              <a:rPr lang="en-GB" sz="4000" dirty="0" smtClean="0"/>
              <a:t>Initial Research</a:t>
            </a:r>
            <a:br>
              <a:rPr lang="en-GB" sz="4000" dirty="0" smtClean="0"/>
            </a:br>
            <a:r>
              <a:rPr lang="en-GB" sz="3200" dirty="0" smtClean="0"/>
              <a:t>Site visits, documentation, role play, </a:t>
            </a:r>
            <a:r>
              <a:rPr lang="en-GB" sz="3200" dirty="0" smtClean="0"/>
              <a:t>photos</a:t>
            </a:r>
            <a:endParaRPr lang="en-US" sz="3600" dirty="0"/>
          </a:p>
        </p:txBody>
      </p:sp>
      <p:pic>
        <p:nvPicPr>
          <p:cNvPr id="4" name="Picture 3" descr="nuvu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86" y="1582570"/>
            <a:ext cx="9417366" cy="6041094"/>
          </a:xfrm>
          <a:prstGeom prst="rect">
            <a:avLst/>
          </a:prstGeom>
        </p:spPr>
      </p:pic>
    </p:spTree>
    <p:extLst>
      <p:ext uri="{BB962C8B-B14F-4D97-AF65-F5344CB8AC3E}">
        <p14:creationId xmlns:p14="http://schemas.microsoft.com/office/powerpoint/2010/main" val="5214435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774"/>
            <a:ext cx="8229600" cy="1289133"/>
          </a:xfrm>
        </p:spPr>
        <p:txBody>
          <a:bodyPr>
            <a:noAutofit/>
          </a:bodyPr>
          <a:lstStyle/>
          <a:p>
            <a:pPr algn="l"/>
            <a:r>
              <a:rPr lang="en-GB" sz="4000" dirty="0" smtClean="0"/>
              <a:t>Development</a:t>
            </a:r>
            <a:br>
              <a:rPr lang="en-GB" sz="4000" dirty="0" smtClean="0"/>
            </a:br>
            <a:r>
              <a:rPr lang="en-GB" sz="3200" dirty="0" smtClean="0"/>
              <a:t>discussion, further research, rapid prototyping</a:t>
            </a:r>
            <a:r>
              <a:rPr lang="en-GB" sz="3200" dirty="0"/>
              <a:t/>
            </a:r>
            <a:br>
              <a:rPr lang="en-GB" sz="3200" dirty="0"/>
            </a:br>
            <a:r>
              <a:rPr lang="en-GB" sz="3200" dirty="0"/>
              <a:t/>
            </a:r>
            <a:br>
              <a:rPr lang="en-GB" sz="3200" dirty="0"/>
            </a:br>
            <a:endParaRPr lang="en-US" sz="3200" dirty="0"/>
          </a:p>
        </p:txBody>
      </p:sp>
      <p:pic>
        <p:nvPicPr>
          <p:cNvPr id="5" name="Picture 4" descr="nuvu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 y="1343545"/>
            <a:ext cx="9288541" cy="6192361"/>
          </a:xfrm>
          <a:prstGeom prst="rect">
            <a:avLst/>
          </a:prstGeom>
        </p:spPr>
      </p:pic>
    </p:spTree>
    <p:extLst>
      <p:ext uri="{BB962C8B-B14F-4D97-AF65-F5344CB8AC3E}">
        <p14:creationId xmlns:p14="http://schemas.microsoft.com/office/powerpoint/2010/main" val="305590358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588"/>
            <a:ext cx="8229600" cy="464718"/>
          </a:xfrm>
        </p:spPr>
        <p:txBody>
          <a:bodyPr>
            <a:noAutofit/>
          </a:bodyPr>
          <a:lstStyle/>
          <a:p>
            <a:pPr algn="l"/>
            <a:r>
              <a:rPr lang="en-GB" sz="4000" dirty="0" smtClean="0"/>
              <a:t>Prototypes and iteration</a:t>
            </a:r>
            <a:endParaRPr lang="en-US" sz="4000" dirty="0"/>
          </a:p>
        </p:txBody>
      </p:sp>
      <p:pic>
        <p:nvPicPr>
          <p:cNvPr id="4" name="Picture 3" descr="nuvu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6" y="1022196"/>
            <a:ext cx="9333562" cy="6699834"/>
          </a:xfrm>
          <a:prstGeom prst="rect">
            <a:avLst/>
          </a:prstGeom>
        </p:spPr>
      </p:pic>
    </p:spTree>
    <p:extLst>
      <p:ext uri="{BB962C8B-B14F-4D97-AF65-F5344CB8AC3E}">
        <p14:creationId xmlns:p14="http://schemas.microsoft.com/office/powerpoint/2010/main" val="360270775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296"/>
          </a:xfrm>
        </p:spPr>
        <p:txBody>
          <a:bodyPr>
            <a:noAutofit/>
          </a:bodyPr>
          <a:lstStyle/>
          <a:p>
            <a:pPr algn="l"/>
            <a:r>
              <a:rPr lang="en-GB" sz="4000" dirty="0" smtClean="0"/>
              <a:t>Development</a:t>
            </a:r>
            <a:endParaRPr lang="en-US" sz="5400" dirty="0"/>
          </a:p>
        </p:txBody>
      </p:sp>
      <p:pic>
        <p:nvPicPr>
          <p:cNvPr id="4" name="output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7656" y="1227884"/>
            <a:ext cx="7213600" cy="4064000"/>
          </a:xfrm>
          <a:prstGeom prst="rect">
            <a:avLst/>
          </a:prstGeom>
        </p:spPr>
      </p:pic>
    </p:spTree>
    <p:extLst>
      <p:ext uri="{BB962C8B-B14F-4D97-AF65-F5344CB8AC3E}">
        <p14:creationId xmlns:p14="http://schemas.microsoft.com/office/powerpoint/2010/main" val="23766654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43" y="274637"/>
            <a:ext cx="3412117" cy="6360607"/>
          </a:xfrm>
        </p:spPr>
        <p:txBody>
          <a:bodyPr>
            <a:noAutofit/>
          </a:bodyPr>
          <a:lstStyle/>
          <a:p>
            <a:pPr algn="l"/>
            <a:r>
              <a:rPr lang="en-GB" sz="2800" dirty="0" smtClean="0"/>
              <a:t>Bio Fashion:</a:t>
            </a:r>
            <a:r>
              <a:rPr lang="en-GB" sz="2800" dirty="0" smtClean="0"/>
              <a:t/>
            </a:r>
            <a:br>
              <a:rPr lang="en-GB" sz="2800" dirty="0" smtClean="0"/>
            </a:br>
            <a:r>
              <a:rPr lang="en-GB" sz="2800" dirty="0" smtClean="0"/>
              <a:t/>
            </a:r>
            <a:br>
              <a:rPr lang="en-GB" sz="2800" dirty="0" smtClean="0"/>
            </a:br>
            <a:r>
              <a:rPr lang="en-GB" sz="2800" dirty="0" smtClean="0"/>
              <a:t>technology</a:t>
            </a:r>
            <a:br>
              <a:rPr lang="en-GB" sz="2800" dirty="0" smtClean="0"/>
            </a:br>
            <a:r>
              <a:rPr lang="en-GB" sz="2800" dirty="0" smtClean="0"/>
              <a:t>+</a:t>
            </a:r>
            <a:br>
              <a:rPr lang="en-GB" sz="2800" dirty="0" smtClean="0"/>
            </a:br>
            <a:r>
              <a:rPr lang="en-GB" sz="2800" dirty="0" smtClean="0"/>
              <a:t>place </a:t>
            </a:r>
            <a:r>
              <a:rPr lang="en-GB" sz="2800" dirty="0" smtClean="0"/>
              <a:t/>
            </a:r>
            <a:br>
              <a:rPr lang="en-GB" sz="2800" dirty="0" smtClean="0"/>
            </a:br>
            <a:r>
              <a:rPr lang="en-GB" sz="2800" dirty="0"/>
              <a:t/>
            </a:r>
            <a:br>
              <a:rPr lang="en-GB" sz="2800" dirty="0"/>
            </a:br>
            <a:r>
              <a:rPr lang="en-GB" sz="2800" dirty="0" smtClean="0"/>
              <a:t>NuVu, </a:t>
            </a:r>
            <a:r>
              <a:rPr lang="en-GB" sz="2800" dirty="0" smtClean="0"/>
              <a:t>2017</a:t>
            </a:r>
            <a:endParaRPr lang="en-US" sz="2800" dirty="0"/>
          </a:p>
        </p:txBody>
      </p:sp>
      <p:pic>
        <p:nvPicPr>
          <p:cNvPr id="5" name="Picture 4" descr="DSC01195_gzfdme.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1364" y="1180641"/>
            <a:ext cx="7620000" cy="5082540"/>
          </a:xfrm>
          <a:prstGeom prst="rect">
            <a:avLst/>
          </a:prstGeom>
        </p:spPr>
      </p:pic>
    </p:spTree>
    <p:extLst>
      <p:ext uri="{BB962C8B-B14F-4D97-AF65-F5344CB8AC3E}">
        <p14:creationId xmlns:p14="http://schemas.microsoft.com/office/powerpoint/2010/main" val="282579140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Starting point: </a:t>
            </a:r>
          </a:p>
          <a:p>
            <a:pPr marL="0" indent="0">
              <a:buNone/>
            </a:pPr>
            <a:r>
              <a:rPr lang="en-US" dirty="0" smtClean="0"/>
              <a:t>Exploring local gardens</a:t>
            </a:r>
            <a:endParaRPr lang="en-US" dirty="0"/>
          </a:p>
        </p:txBody>
      </p:sp>
    </p:spTree>
    <p:extLst>
      <p:ext uri="{BB962C8B-B14F-4D97-AF65-F5344CB8AC3E}">
        <p14:creationId xmlns:p14="http://schemas.microsoft.com/office/powerpoint/2010/main" val="2773636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5658"/>
            <a:ext cx="8229600" cy="6135752"/>
          </a:xfrm>
          <a:solidFill>
            <a:srgbClr val="B7DEE8"/>
          </a:solidFill>
        </p:spPr>
        <p:txBody>
          <a:bodyPr>
            <a:normAutofit lnSpcReduction="10000"/>
          </a:bodyPr>
          <a:lstStyle/>
          <a:p>
            <a:pPr marL="0" indent="0">
              <a:buNone/>
            </a:pPr>
            <a:r>
              <a:rPr lang="en-US" dirty="0" smtClean="0"/>
              <a:t>Workshop plan</a:t>
            </a:r>
          </a:p>
          <a:p>
            <a:pPr marL="0" indent="0">
              <a:buNone/>
            </a:pPr>
            <a:endParaRPr lang="en-US" dirty="0" smtClean="0"/>
          </a:p>
          <a:p>
            <a:pPr marL="0" indent="0">
              <a:buNone/>
            </a:pPr>
            <a:r>
              <a:rPr lang="en-US" dirty="0" smtClean="0"/>
              <a:t>10:00 E-textiles</a:t>
            </a:r>
          </a:p>
          <a:p>
            <a:pPr marL="0" indent="0">
              <a:buNone/>
            </a:pPr>
            <a:r>
              <a:rPr lang="en-US" dirty="0" smtClean="0"/>
              <a:t>Introduction to e-textiles through making an accessory to wear at the conference</a:t>
            </a:r>
          </a:p>
          <a:p>
            <a:pPr marL="0" indent="0">
              <a:buNone/>
            </a:pPr>
            <a:endParaRPr lang="en-US" dirty="0" smtClean="0"/>
          </a:p>
          <a:p>
            <a:pPr marL="0" indent="0">
              <a:buNone/>
            </a:pPr>
            <a:r>
              <a:rPr lang="en-US" dirty="0" smtClean="0"/>
              <a:t>??:00 Break / Lunch</a:t>
            </a:r>
          </a:p>
          <a:p>
            <a:pPr marL="0" indent="0">
              <a:buNone/>
            </a:pPr>
            <a:endParaRPr lang="en-US" dirty="0" smtClean="0"/>
          </a:p>
          <a:p>
            <a:pPr marL="0" indent="0">
              <a:buNone/>
            </a:pPr>
            <a:r>
              <a:rPr lang="en-US" dirty="0" smtClean="0"/>
              <a:t>??:00 Projects and process</a:t>
            </a:r>
          </a:p>
          <a:p>
            <a:pPr marL="0" indent="0">
              <a:buNone/>
            </a:pPr>
            <a:r>
              <a:rPr lang="en-US" dirty="0" smtClean="0"/>
              <a:t>Introduction to larger project ideas through quick prototypes</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29367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Developing ideas:</a:t>
            </a:r>
            <a:endParaRPr lang="en-US" dirty="0"/>
          </a:p>
        </p:txBody>
      </p:sp>
    </p:spTree>
    <p:extLst>
      <p:ext uri="{BB962C8B-B14F-4D97-AF65-F5344CB8AC3E}">
        <p14:creationId xmlns:p14="http://schemas.microsoft.com/office/powerpoint/2010/main" val="2049723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Students designed:</a:t>
            </a:r>
            <a:endParaRPr lang="en-US" dirty="0"/>
          </a:p>
        </p:txBody>
      </p:sp>
    </p:spTree>
    <p:extLst>
      <p:ext uri="{BB962C8B-B14F-4D97-AF65-F5344CB8AC3E}">
        <p14:creationId xmlns:p14="http://schemas.microsoft.com/office/powerpoint/2010/main" val="4013099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39" y="1143638"/>
            <a:ext cx="8229600" cy="3836402"/>
          </a:xfrm>
        </p:spPr>
        <p:txBody>
          <a:bodyPr>
            <a:noAutofit/>
          </a:bodyPr>
          <a:lstStyle/>
          <a:p>
            <a:r>
              <a:rPr lang="en-US" sz="5400" dirty="0" smtClean="0"/>
              <a:t>In this session</a:t>
            </a:r>
            <a:r>
              <a:rPr lang="en-US" sz="5400" dirty="0"/>
              <a:t> </a:t>
            </a:r>
            <a:r>
              <a:rPr lang="en-US" sz="5400" dirty="0" smtClean="0"/>
              <a:t>we will </a:t>
            </a:r>
            <a:r>
              <a:rPr lang="en-US" sz="5400" dirty="0" smtClean="0">
                <a:solidFill>
                  <a:srgbClr val="1FA91B"/>
                </a:solidFill>
              </a:rPr>
              <a:t>prototype</a:t>
            </a:r>
            <a:r>
              <a:rPr lang="en-US" sz="5400" dirty="0" smtClean="0"/>
              <a:t> an </a:t>
            </a:r>
            <a:r>
              <a:rPr lang="en-US" sz="5400" dirty="0" smtClean="0">
                <a:solidFill>
                  <a:srgbClr val="1FA91B"/>
                </a:solidFill>
              </a:rPr>
              <a:t>interactive</a:t>
            </a:r>
            <a:r>
              <a:rPr lang="en-US" sz="5400" dirty="0" smtClean="0"/>
              <a:t> </a:t>
            </a:r>
            <a:r>
              <a:rPr lang="en-US" sz="5400" dirty="0" smtClean="0">
                <a:solidFill>
                  <a:srgbClr val="1FA91B"/>
                </a:solidFill>
              </a:rPr>
              <a:t>wearable</a:t>
            </a:r>
            <a:r>
              <a:rPr lang="en-US" sz="5400" dirty="0" smtClean="0"/>
              <a:t> device</a:t>
            </a:r>
            <a:endParaRPr lang="en-US" sz="5400" dirty="0"/>
          </a:p>
        </p:txBody>
      </p:sp>
    </p:spTree>
    <p:extLst>
      <p:ext uri="{BB962C8B-B14F-4D97-AF65-F5344CB8AC3E}">
        <p14:creationId xmlns:p14="http://schemas.microsoft.com/office/powerpoint/2010/main" val="27469824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417481"/>
          </a:xfrm>
        </p:spPr>
        <p:txBody>
          <a:bodyPr>
            <a:normAutofit/>
          </a:bodyPr>
          <a:lstStyle/>
          <a:p>
            <a:r>
              <a:rPr lang="en-GB" dirty="0" smtClean="0"/>
              <a:t/>
            </a:r>
            <a:br>
              <a:rPr lang="en-GB" dirty="0" smtClean="0"/>
            </a:br>
            <a:r>
              <a:rPr lang="en-GB" dirty="0"/>
              <a:t/>
            </a:r>
            <a:br>
              <a:rPr lang="en-GB" dirty="0"/>
            </a:br>
            <a:r>
              <a:rPr lang="en-GB" dirty="0" smtClean="0"/>
              <a:t>Activity</a:t>
            </a:r>
            <a:r>
              <a:rPr lang="en-GB" dirty="0" smtClean="0"/>
              <a:t/>
            </a:r>
            <a:br>
              <a:rPr lang="en-GB" dirty="0" smtClean="0"/>
            </a:br>
            <a:r>
              <a:rPr lang="en-GB" dirty="0"/>
              <a:t/>
            </a:r>
            <a:br>
              <a:rPr lang="en-GB" dirty="0"/>
            </a:br>
            <a:r>
              <a:rPr lang="en-GB" i="1" dirty="0" smtClean="0"/>
              <a:t>quick thinking</a:t>
            </a:r>
            <a:r>
              <a:rPr lang="en-GB" i="1" dirty="0"/>
              <a:t> </a:t>
            </a:r>
            <a:r>
              <a:rPr lang="en-GB" i="1" dirty="0" smtClean="0"/>
              <a:t>design challenge</a:t>
            </a:r>
            <a:r>
              <a:rPr lang="en-US" i="1" dirty="0"/>
              <a:t/>
            </a:r>
            <a:br>
              <a:rPr lang="en-US" i="1" dirty="0"/>
            </a:br>
            <a:r>
              <a:rPr lang="en-GB" dirty="0"/>
              <a:t/>
            </a:r>
            <a:br>
              <a:rPr lang="en-GB" dirty="0"/>
            </a:br>
            <a:r>
              <a:rPr lang="en-GB" dirty="0"/>
              <a:t/>
            </a:r>
            <a:br>
              <a:rPr lang="en-GB" dirty="0"/>
            </a:br>
            <a:r>
              <a:rPr lang="en-GB" dirty="0"/>
              <a:t> </a:t>
            </a:r>
            <a:br>
              <a:rPr lang="en-GB" dirty="0"/>
            </a:br>
            <a:endParaRPr lang="en-US" dirty="0"/>
          </a:p>
        </p:txBody>
      </p:sp>
    </p:spTree>
    <p:extLst>
      <p:ext uri="{BB962C8B-B14F-4D97-AF65-F5344CB8AC3E}">
        <p14:creationId xmlns:p14="http://schemas.microsoft.com/office/powerpoint/2010/main" val="428254198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158212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457200" y="17305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FF6600"/>
                </a:solidFill>
              </a:rPr>
              <a:t>EXPERIENCE / INTEREST</a:t>
            </a:r>
            <a:endParaRPr lang="en-US" b="1" dirty="0">
              <a:solidFill>
                <a:srgbClr val="FF6600"/>
              </a:solidFill>
            </a:endParaRPr>
          </a:p>
        </p:txBody>
      </p:sp>
    </p:spTree>
    <p:extLst>
      <p:ext uri="{BB962C8B-B14F-4D97-AF65-F5344CB8AC3E}">
        <p14:creationId xmlns:p14="http://schemas.microsoft.com/office/powerpoint/2010/main" val="154265303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457200" y="17305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6600"/>
                </a:solidFill>
              </a:rPr>
              <a:t>EXPERIENCE / INTEREST</a:t>
            </a:r>
          </a:p>
        </p:txBody>
      </p:sp>
      <p:sp>
        <p:nvSpPr>
          <p:cNvPr id="5" name="Title 1"/>
          <p:cNvSpPr txBox="1">
            <a:spLocks/>
          </p:cNvSpPr>
          <p:nvPr/>
        </p:nvSpPr>
        <p:spPr>
          <a:xfrm>
            <a:off x="457200" y="332013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1FA91B"/>
                </a:solidFill>
              </a:rPr>
              <a:t>EMOTION</a:t>
            </a:r>
            <a:endParaRPr lang="en-US" b="1" dirty="0">
              <a:solidFill>
                <a:srgbClr val="1FA91B"/>
              </a:solidFill>
            </a:endParaRPr>
          </a:p>
        </p:txBody>
      </p:sp>
    </p:spTree>
    <p:extLst>
      <p:ext uri="{BB962C8B-B14F-4D97-AF65-F5344CB8AC3E}">
        <p14:creationId xmlns:p14="http://schemas.microsoft.com/office/powerpoint/2010/main" val="190073857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4" name="Title 1"/>
          <p:cNvSpPr txBox="1">
            <a:spLocks/>
          </p:cNvSpPr>
          <p:nvPr/>
        </p:nvSpPr>
        <p:spPr>
          <a:xfrm>
            <a:off x="457200" y="17305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6600"/>
                </a:solidFill>
              </a:rPr>
              <a:t>EXPERIENCE / INTEREST</a:t>
            </a:r>
          </a:p>
          <a:p>
            <a:endParaRPr lang="en-US" b="1" dirty="0">
              <a:solidFill>
                <a:srgbClr val="FF6600"/>
              </a:solidFill>
            </a:endParaRPr>
          </a:p>
        </p:txBody>
      </p:sp>
      <p:sp>
        <p:nvSpPr>
          <p:cNvPr id="5" name="Title 1"/>
          <p:cNvSpPr txBox="1">
            <a:spLocks/>
          </p:cNvSpPr>
          <p:nvPr/>
        </p:nvSpPr>
        <p:spPr>
          <a:xfrm>
            <a:off x="457200" y="332013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1FA91B"/>
                </a:solidFill>
              </a:rPr>
              <a:t>EMOTION</a:t>
            </a:r>
            <a:endParaRPr lang="en-US" b="1" dirty="0">
              <a:solidFill>
                <a:srgbClr val="1FA91B"/>
              </a:solidFill>
            </a:endParaRPr>
          </a:p>
        </p:txBody>
      </p:sp>
      <p:sp>
        <p:nvSpPr>
          <p:cNvPr id="6" name="Title 1"/>
          <p:cNvSpPr txBox="1">
            <a:spLocks/>
          </p:cNvSpPr>
          <p:nvPr/>
        </p:nvSpPr>
        <p:spPr>
          <a:xfrm>
            <a:off x="457200" y="496298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FFFF00"/>
                </a:solidFill>
              </a:rPr>
              <a:t>DEMOGRAPHIC</a:t>
            </a:r>
            <a:endParaRPr lang="en-US" b="1" dirty="0">
              <a:solidFill>
                <a:srgbClr val="FFFF00"/>
              </a:solidFill>
            </a:endParaRPr>
          </a:p>
        </p:txBody>
      </p:sp>
    </p:spTree>
    <p:extLst>
      <p:ext uri="{BB962C8B-B14F-4D97-AF65-F5344CB8AC3E}">
        <p14:creationId xmlns:p14="http://schemas.microsoft.com/office/powerpoint/2010/main" val="12151045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84776"/>
          </a:xfrm>
        </p:spPr>
        <p:txBody>
          <a:bodyPr>
            <a:normAutofit/>
          </a:bodyPr>
          <a:lstStyle/>
          <a:p>
            <a:r>
              <a:rPr lang="en-GB" sz="4000" dirty="0"/>
              <a:t>Activity </a:t>
            </a:r>
            <a:r>
              <a:rPr lang="en-GB" sz="4000" dirty="0" smtClean="0"/>
              <a:t>2:</a:t>
            </a:r>
            <a:br>
              <a:rPr lang="en-GB" sz="4000" dirty="0" smtClean="0"/>
            </a:br>
            <a:r>
              <a:rPr lang="en-GB" sz="4000" i="1" dirty="0"/>
              <a:t/>
            </a:r>
            <a:br>
              <a:rPr lang="en-GB" sz="4000" i="1" dirty="0"/>
            </a:br>
            <a:r>
              <a:rPr lang="en-GB" sz="4000" i="1" dirty="0" smtClean="0"/>
              <a:t>build circuits </a:t>
            </a:r>
            <a:br>
              <a:rPr lang="en-GB" sz="4000" i="1" dirty="0" smtClean="0"/>
            </a:br>
            <a:r>
              <a:rPr lang="en-GB" sz="4000" i="1" dirty="0"/>
              <a:t/>
            </a:r>
            <a:br>
              <a:rPr lang="en-GB" sz="4000" i="1" dirty="0"/>
            </a:br>
            <a:r>
              <a:rPr lang="en-GB" sz="4000" i="1" dirty="0" smtClean="0"/>
              <a:t>test materials</a:t>
            </a:r>
            <a:br>
              <a:rPr lang="en-GB" sz="4000" i="1" dirty="0" smtClean="0"/>
            </a:br>
            <a:r>
              <a:rPr lang="en-GB" sz="4000" i="1" dirty="0"/>
              <a:t/>
            </a:r>
            <a:br>
              <a:rPr lang="en-GB" sz="4000" i="1" dirty="0"/>
            </a:br>
            <a:r>
              <a:rPr lang="en-GB" sz="4000" i="1" dirty="0" smtClean="0"/>
              <a:t>sewing demo</a:t>
            </a:r>
            <a:endParaRPr lang="en-US" sz="4000" i="1" dirty="0"/>
          </a:p>
        </p:txBody>
      </p:sp>
    </p:spTree>
    <p:extLst>
      <p:ext uri="{BB962C8B-B14F-4D97-AF65-F5344CB8AC3E}">
        <p14:creationId xmlns:p14="http://schemas.microsoft.com/office/powerpoint/2010/main" val="412601079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GB" sz="3200" dirty="0" smtClean="0"/>
              <a:t>Programmers </a:t>
            </a:r>
            <a:r>
              <a:rPr lang="en-GB" sz="3200" dirty="0"/>
              <a:t>(which ones to choose?!)</a:t>
            </a:r>
            <a:br>
              <a:rPr lang="en-GB" sz="3200" dirty="0"/>
            </a:br>
            <a:endParaRPr lang="en-US" sz="3200" dirty="0"/>
          </a:p>
        </p:txBody>
      </p:sp>
    </p:spTree>
    <p:extLst>
      <p:ext uri="{BB962C8B-B14F-4D97-AF65-F5344CB8AC3E}">
        <p14:creationId xmlns:p14="http://schemas.microsoft.com/office/powerpoint/2010/main" val="187140305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5920" y="2236061"/>
            <a:ext cx="3612887" cy="2123658"/>
          </a:xfrm>
          <a:prstGeom prst="rect">
            <a:avLst/>
          </a:prstGeom>
          <a:solidFill>
            <a:srgbClr val="B7DEE8">
              <a:alpha val="74000"/>
            </a:srgbClr>
          </a:solidFill>
        </p:spPr>
        <p:txBody>
          <a:bodyPr wrap="square" rtlCol="0">
            <a:spAutoFit/>
          </a:bodyPr>
          <a:lstStyle/>
          <a:p>
            <a:r>
              <a:rPr lang="en-US" sz="6600" dirty="0" smtClean="0"/>
              <a:t>Some context</a:t>
            </a:r>
            <a:r>
              <a:rPr lang="is-IS" sz="6600" dirty="0" smtClean="0"/>
              <a:t>…</a:t>
            </a:r>
            <a:endParaRPr lang="en-US" sz="6600" dirty="0"/>
          </a:p>
        </p:txBody>
      </p:sp>
    </p:spTree>
    <p:extLst>
      <p:ext uri="{BB962C8B-B14F-4D97-AF65-F5344CB8AC3E}">
        <p14:creationId xmlns:p14="http://schemas.microsoft.com/office/powerpoint/2010/main" val="25095289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9811475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20151124_114114661.jpg"/>
          <p:cNvPicPr>
            <a:picLocks noChangeAspect="1"/>
          </p:cNvPicPr>
          <p:nvPr/>
        </p:nvPicPr>
        <p:blipFill rotWithShape="1">
          <a:blip r:embed="rId2" cstate="print">
            <a:extLst>
              <a:ext uri="{28A0092B-C50C-407E-A947-70E740481C1C}">
                <a14:useLocalDpi xmlns:a14="http://schemas.microsoft.com/office/drawing/2010/main" val="0"/>
              </a:ext>
            </a:extLst>
          </a:blip>
          <a:srcRect l="9714"/>
          <a:stretch/>
        </p:blipFill>
        <p:spPr>
          <a:xfrm>
            <a:off x="4272844" y="661874"/>
            <a:ext cx="4413956" cy="3666652"/>
          </a:xfrm>
          <a:prstGeom prst="rect">
            <a:avLst/>
          </a:prstGeom>
        </p:spPr>
      </p:pic>
      <p:sp>
        <p:nvSpPr>
          <p:cNvPr id="2" name="Title 1"/>
          <p:cNvSpPr>
            <a:spLocks noGrp="1"/>
          </p:cNvSpPr>
          <p:nvPr>
            <p:ph type="title"/>
          </p:nvPr>
        </p:nvSpPr>
        <p:spPr>
          <a:xfrm>
            <a:off x="457200" y="274637"/>
            <a:ext cx="8229600" cy="6439854"/>
          </a:xfrm>
        </p:spPr>
        <p:txBody>
          <a:bodyPr>
            <a:normAutofit/>
          </a:bodyPr>
          <a:lstStyle/>
          <a:p>
            <a:pPr algn="l"/>
            <a:r>
              <a:rPr lang="en-US" sz="3200" dirty="0"/>
              <a:t>Where to </a:t>
            </a:r>
            <a:r>
              <a:rPr lang="en-US" sz="3200" dirty="0" smtClean="0"/>
              <a:t>buy these materials?</a:t>
            </a:r>
            <a:r>
              <a:rPr lang="en-US" sz="3200" dirty="0"/>
              <a:t/>
            </a:r>
            <a:br>
              <a:rPr lang="en-US" sz="3200" dirty="0"/>
            </a:br>
            <a:r>
              <a:rPr lang="en-US" sz="3200" u="sng" dirty="0" smtClean="0"/>
              <a:t>Europe</a:t>
            </a:r>
            <a:r>
              <a:rPr lang="en-US" sz="3200" u="sng" dirty="0" smtClean="0"/>
              <a:t/>
            </a:r>
            <a:br>
              <a:rPr lang="en-US" sz="3200" u="sng" dirty="0" smtClean="0"/>
            </a:br>
            <a:r>
              <a:rPr lang="en-US" sz="3200" dirty="0" err="1" smtClean="0"/>
              <a:t>Kitronic</a:t>
            </a:r>
            <a:r>
              <a:rPr lang="en-US" sz="3200" dirty="0" smtClean="0"/>
              <a:t/>
            </a:r>
            <a:br>
              <a:rPr lang="en-US" sz="3200" dirty="0" smtClean="0"/>
            </a:br>
            <a:r>
              <a:rPr lang="en-US" sz="3200" dirty="0" smtClean="0"/>
              <a:t>Plug and Wear</a:t>
            </a:r>
            <a:r>
              <a:rPr lang="en-US" sz="3200" dirty="0"/>
              <a:t/>
            </a:r>
            <a:br>
              <a:rPr lang="en-US" sz="3200" dirty="0"/>
            </a:br>
            <a:r>
              <a:rPr lang="en-US" sz="3200" dirty="0" smtClean="0"/>
              <a:t/>
            </a:r>
            <a:br>
              <a:rPr lang="en-US" sz="3200" dirty="0" smtClean="0"/>
            </a:br>
            <a:r>
              <a:rPr lang="en-US" sz="3200" u="sng" dirty="0" smtClean="0"/>
              <a:t>US</a:t>
            </a:r>
            <a:br>
              <a:rPr lang="en-US" sz="3200" u="sng" dirty="0" smtClean="0"/>
            </a:br>
            <a:r>
              <a:rPr lang="en-US" sz="3200" dirty="0" err="1" smtClean="0"/>
              <a:t>Sparkfun</a:t>
            </a:r>
            <a:r>
              <a:rPr lang="en-US" sz="3200" dirty="0" smtClean="0"/>
              <a:t> </a:t>
            </a:r>
            <a:br>
              <a:rPr lang="en-US" sz="3200" dirty="0" smtClean="0"/>
            </a:br>
            <a:r>
              <a:rPr lang="en-US" sz="3200" dirty="0" err="1" smtClean="0"/>
              <a:t>Adafruit</a:t>
            </a:r>
            <a:r>
              <a:rPr lang="en-US" sz="3200" dirty="0" smtClean="0"/>
              <a:t> </a:t>
            </a:r>
            <a:r>
              <a:rPr lang="en-US" sz="3200" dirty="0" err="1" smtClean="0"/>
              <a:t>LessEMF</a:t>
            </a:r>
            <a:r>
              <a:rPr lang="en-US" sz="3200" dirty="0" smtClean="0"/>
              <a:t> </a:t>
            </a:r>
            <a:r>
              <a:rPr lang="en-US" sz="3200" dirty="0" smtClean="0"/>
              <a:t>–conductive fabrics</a:t>
            </a:r>
            <a:br>
              <a:rPr lang="en-US" sz="3200" dirty="0" smtClean="0"/>
            </a:br>
            <a:r>
              <a:rPr lang="en-US" sz="3200" dirty="0" err="1" smtClean="0"/>
              <a:t>Jameco</a:t>
            </a:r>
            <a:r>
              <a:rPr lang="en-US" sz="3200" dirty="0" smtClean="0"/>
              <a:t> –conductive </a:t>
            </a:r>
            <a:r>
              <a:rPr lang="en-US" sz="3200" dirty="0" err="1" smtClean="0"/>
              <a:t>thead</a:t>
            </a:r>
            <a:r>
              <a:rPr lang="en-US" sz="3200" dirty="0" smtClean="0"/>
              <a:t/>
            </a:r>
            <a:br>
              <a:rPr lang="en-US" sz="3200" dirty="0" smtClean="0"/>
            </a:br>
            <a:r>
              <a:rPr lang="en-US" sz="3200" dirty="0" smtClean="0"/>
              <a:t/>
            </a:r>
            <a:br>
              <a:rPr lang="en-US" sz="3200" dirty="0" smtClean="0"/>
            </a:br>
            <a:r>
              <a:rPr lang="en-US" sz="3200" dirty="0" smtClean="0"/>
              <a:t>And amazon / </a:t>
            </a:r>
            <a:r>
              <a:rPr lang="en-US" sz="3200" dirty="0" err="1" smtClean="0"/>
              <a:t>ebay</a:t>
            </a:r>
            <a:r>
              <a:rPr lang="en-US" sz="3200" dirty="0" smtClean="0"/>
              <a:t> often have </a:t>
            </a:r>
            <a:r>
              <a:rPr lang="en-US" sz="3200" dirty="0" smtClean="0"/>
              <a:t>a lot of</a:t>
            </a:r>
            <a:r>
              <a:rPr lang="en-US" sz="3200" dirty="0" smtClean="0"/>
              <a:t> </a:t>
            </a:r>
            <a:r>
              <a:rPr lang="en-US" sz="3200" dirty="0" smtClean="0"/>
              <a:t>materials</a:t>
            </a:r>
            <a:br>
              <a:rPr lang="en-US" sz="3200" dirty="0" smtClean="0"/>
            </a:br>
            <a:r>
              <a:rPr lang="en-US" sz="3200" dirty="0" smtClean="0"/>
              <a:t>for less$!</a:t>
            </a:r>
            <a:endParaRPr lang="en-US" sz="3200" dirty="0"/>
          </a:p>
        </p:txBody>
      </p:sp>
    </p:spTree>
    <p:extLst>
      <p:ext uri="{BB962C8B-B14F-4D97-AF65-F5344CB8AC3E}">
        <p14:creationId xmlns:p14="http://schemas.microsoft.com/office/powerpoint/2010/main" val="2978882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43" y="222454"/>
            <a:ext cx="4740844" cy="599958"/>
          </a:xfrm>
        </p:spPr>
        <p:txBody>
          <a:bodyPr>
            <a:normAutofit fontScale="90000"/>
          </a:bodyPr>
          <a:lstStyle/>
          <a:p>
            <a:pPr algn="l"/>
            <a:r>
              <a:rPr lang="en-US" sz="2000" b="1" dirty="0" smtClean="0"/>
              <a:t>Links for making ideas</a:t>
            </a:r>
            <a:br>
              <a:rPr lang="en-US" sz="2000" b="1" dirty="0" smtClean="0"/>
            </a:b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3521133146"/>
              </p:ext>
            </p:extLst>
          </p:nvPr>
        </p:nvGraphicFramePr>
        <p:xfrm>
          <a:off x="34793" y="574038"/>
          <a:ext cx="9126604" cy="5936875"/>
        </p:xfrm>
        <a:graphic>
          <a:graphicData uri="http://schemas.openxmlformats.org/drawingml/2006/table">
            <a:tbl>
              <a:tblPr firstRow="1" bandRow="1">
                <a:tableStyleId>{073A0DAA-6AF3-43AB-8588-CEC1D06C72B9}</a:tableStyleId>
              </a:tblPr>
              <a:tblGrid>
                <a:gridCol w="2800826"/>
                <a:gridCol w="6325778"/>
              </a:tblGrid>
              <a:tr h="423546">
                <a:tc>
                  <a:txBody>
                    <a:bodyPr/>
                    <a:lstStyle/>
                    <a:p>
                      <a:r>
                        <a:rPr lang="en-US" sz="1800" b="0" dirty="0" smtClean="0">
                          <a:solidFill>
                            <a:srgbClr val="000000"/>
                          </a:solidFill>
                        </a:rPr>
                        <a:t>How to get what you want</a:t>
                      </a:r>
                      <a:endParaRPr lang="en-US"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rPr>
                        <a:t>http://</a:t>
                      </a:r>
                      <a:r>
                        <a:rPr lang="en-US" sz="1800" b="0" dirty="0" err="1" smtClean="0">
                          <a:solidFill>
                            <a:srgbClr val="000000"/>
                          </a:solidFill>
                        </a:rPr>
                        <a:t>www.kobakant.at</a:t>
                      </a:r>
                      <a:r>
                        <a:rPr lang="en-US" sz="1800" b="0" dirty="0" smtClean="0">
                          <a:solidFill>
                            <a:srgbClr val="000000"/>
                          </a:solidFill>
                        </a:rPr>
                        <a:t>/DIY</a:t>
                      </a:r>
                      <a:endParaRPr lang="en-US"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41205">
                <a:tc>
                  <a:txBody>
                    <a:bodyPr/>
                    <a:lstStyle/>
                    <a:p>
                      <a:r>
                        <a:rPr lang="en-US" sz="1800" dirty="0" smtClean="0">
                          <a:solidFill>
                            <a:srgbClr val="000000"/>
                          </a:solidFill>
                        </a:rPr>
                        <a:t>Conductive </a:t>
                      </a:r>
                      <a:r>
                        <a:rPr lang="en-US" sz="1800" dirty="0" err="1" smtClean="0">
                          <a:solidFill>
                            <a:srgbClr val="000000"/>
                          </a:solidFill>
                        </a:rPr>
                        <a:t>pom</a:t>
                      </a:r>
                      <a:r>
                        <a:rPr lang="en-US" sz="1800" dirty="0" smtClean="0">
                          <a:solidFill>
                            <a:srgbClr val="000000"/>
                          </a:solidFill>
                        </a:rPr>
                        <a:t> </a:t>
                      </a:r>
                      <a:r>
                        <a:rPr lang="en-US" sz="1800" dirty="0" err="1" smtClean="0">
                          <a:solidFill>
                            <a:srgbClr val="000000"/>
                          </a:solidFill>
                        </a:rPr>
                        <a:t>poms</a:t>
                      </a:r>
                      <a:r>
                        <a:rPr lang="en-US" sz="1800" dirty="0" smtClean="0">
                          <a:solidFill>
                            <a:srgbClr val="000000"/>
                          </a:solidFill>
                        </a:rPr>
                        <a:t> </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rgbClr val="000000"/>
                          </a:solidFill>
                          <a:hlinkClick r:id="rId2"/>
                        </a:rPr>
                        <a:t>http://www.instructables.com/id/Laser-Cut-Pom-Pom-Pressure-Sensors</a:t>
                      </a:r>
                      <a:r>
                        <a:rPr lang="en-US" sz="1800" dirty="0" smtClean="0">
                          <a:solidFill>
                            <a:srgbClr val="000000"/>
                          </a:solidFill>
                          <a:hlinkClick r:id="rId2"/>
                        </a:rPr>
                        <a:t>/</a:t>
                      </a:r>
                      <a:r>
                        <a:rPr lang="en-US" sz="1800" dirty="0" smtClean="0">
                          <a:solidFill>
                            <a:srgbClr val="000000"/>
                          </a:solidFill>
                        </a:rPr>
                        <a:t> </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41205">
                <a:tc>
                  <a:txBody>
                    <a:bodyPr/>
                    <a:lstStyle/>
                    <a:p>
                      <a:r>
                        <a:rPr lang="en-US" sz="1800" dirty="0" smtClean="0">
                          <a:solidFill>
                            <a:srgbClr val="000000"/>
                          </a:solidFill>
                        </a:rPr>
                        <a:t>MIT high low tech</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3"/>
                        </a:rPr>
                        <a:t>http://highlowtech.org/</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41205">
                <a:tc>
                  <a:txBody>
                    <a:bodyPr/>
                    <a:lstStyle/>
                    <a:p>
                      <a:r>
                        <a:rPr lang="en-US" sz="1800" dirty="0" smtClean="0">
                          <a:solidFill>
                            <a:srgbClr val="000000"/>
                          </a:solidFill>
                        </a:rPr>
                        <a:t>What is an Arduino?</a:t>
                      </a:r>
                      <a:r>
                        <a:rPr lang="en-US" sz="1800" dirty="0" smtClean="0">
                          <a:solidFill>
                            <a:srgbClr val="000000"/>
                          </a:solidFill>
                          <a:hlinkClick r:id="rId4"/>
                        </a:rPr>
                        <a:t> </a:t>
                      </a:r>
                      <a:r>
                        <a:rPr lang="en-US" sz="1800" dirty="0" smtClean="0">
                          <a:solidFill>
                            <a:srgbClr val="000000"/>
                          </a:solidFill>
                        </a:rPr>
                        <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4"/>
                        </a:rPr>
                        <a:t>https://www.youtube.com/watch?v=pnf8ojsK6S4&amp;feature=youtu.be</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837940">
                <a:tc>
                  <a:txBody>
                    <a:bodyPr/>
                    <a:lstStyle/>
                    <a:p>
                      <a:r>
                        <a:rPr lang="en-US" sz="1800" dirty="0" err="1" smtClean="0">
                          <a:solidFill>
                            <a:srgbClr val="000000"/>
                          </a:solidFill>
                        </a:rPr>
                        <a:t>Makey</a:t>
                      </a:r>
                      <a:r>
                        <a:rPr lang="en-US" sz="1800" dirty="0" smtClean="0">
                          <a:solidFill>
                            <a:srgbClr val="000000"/>
                          </a:solidFill>
                        </a:rPr>
                        <a:t> </a:t>
                      </a:r>
                      <a:r>
                        <a:rPr lang="en-US" sz="1800" dirty="0" err="1" smtClean="0">
                          <a:solidFill>
                            <a:srgbClr val="000000"/>
                          </a:solidFill>
                        </a:rPr>
                        <a:t>Makey</a:t>
                      </a:r>
                      <a:r>
                        <a:rPr lang="en-US" sz="1800" dirty="0" smtClean="0">
                          <a:solidFill>
                            <a:srgbClr val="000000"/>
                          </a:solidFill>
                        </a:rPr>
                        <a:t> inspiration</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rgbClr val="000000"/>
                          </a:solidFill>
                        </a:rPr>
                        <a:t> </a:t>
                      </a:r>
                      <a:r>
                        <a:rPr lang="en-US" sz="1800" dirty="0" smtClean="0">
                          <a:solidFill>
                            <a:srgbClr val="000000"/>
                          </a:solidFill>
                          <a:hlinkClick r:id="rId5"/>
                        </a:rPr>
                        <a:t>https://docs.google.com/document/d/</a:t>
                      </a:r>
                      <a:r>
                        <a:rPr lang="en-US" sz="1800" dirty="0" smtClean="0">
                          <a:solidFill>
                            <a:srgbClr val="000000"/>
                          </a:solidFill>
                          <a:hlinkClick r:id="rId5"/>
                        </a:rPr>
                        <a:t>1_V5jCHmcdvQTC45uTBJtKna1rA9s2FYfT9zqgB_draY</a:t>
                      </a:r>
                      <a:r>
                        <a:rPr lang="en-US" sz="1800" dirty="0" smtClean="0">
                          <a:solidFill>
                            <a:srgbClr val="000000"/>
                          </a:solidFill>
                        </a:rPr>
                        <a:t> </a:t>
                      </a:r>
                      <a:endParaRPr lang="en-US" sz="1800" dirty="0" smtClean="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108960">
                <a:tc>
                  <a:txBody>
                    <a:bodyPr/>
                    <a:lstStyle/>
                    <a:p>
                      <a:r>
                        <a:rPr lang="en-US" sz="1800" dirty="0" smtClean="0">
                          <a:solidFill>
                            <a:srgbClr val="000000"/>
                          </a:solidFill>
                        </a:rPr>
                        <a:t>Paper Circuit Materials list</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6"/>
                        </a:rPr>
                        <a:t>https://docs.google.com/document/d/1FG8gmPqF3NS_vVanF4wa2y3CKUjLLqvlcKYemzPagnA/edit?usp=sharing</a:t>
                      </a:r>
                      <a:r>
                        <a:rPr lang="en-US" sz="1800" dirty="0" smtClean="0">
                          <a:solidFill>
                            <a:srgbClr val="000000"/>
                          </a:solidFill>
                        </a:rPr>
                        <a:t> </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842809">
                <a:tc>
                  <a:txBody>
                    <a:bodyPr/>
                    <a:lstStyle/>
                    <a:p>
                      <a:r>
                        <a:rPr lang="en-US" sz="1800" dirty="0" err="1" smtClean="0">
                          <a:solidFill>
                            <a:srgbClr val="000000"/>
                          </a:solidFill>
                        </a:rPr>
                        <a:t>Sparkfun</a:t>
                      </a:r>
                      <a:r>
                        <a:rPr lang="en-US" sz="1800" dirty="0" smtClean="0">
                          <a:solidFill>
                            <a:srgbClr val="000000"/>
                          </a:solidFill>
                        </a:rPr>
                        <a:t> guide to paper circuits</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7"/>
                        </a:rPr>
                        <a:t>https://learn.sparkfun.com/tutorials/the-great-big-guide-to-paper-circuits</a:t>
                      </a:r>
                      <a:r>
                        <a:rPr lang="en-US" sz="1800" dirty="0" smtClean="0">
                          <a:solidFill>
                            <a:srgbClr val="000000"/>
                          </a:solidFill>
                        </a:rPr>
                        <a:t> </a:t>
                      </a:r>
                      <a:endParaRPr lang="en-US" dirty="0" smtClean="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23546">
                <a:tc>
                  <a:txBody>
                    <a:bodyPr/>
                    <a:lstStyle/>
                    <a:p>
                      <a:r>
                        <a:rPr lang="en-US" dirty="0" smtClean="0">
                          <a:solidFill>
                            <a:srgbClr val="000000"/>
                          </a:solidFill>
                        </a:rPr>
                        <a:t>Laser loom</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hlinkClick r:id="rId8"/>
                        </a:rPr>
                        <a:t>http://www.thingiverse.com/thing:</a:t>
                      </a:r>
                      <a:r>
                        <a:rPr lang="en-US" dirty="0" smtClean="0">
                          <a:solidFill>
                            <a:srgbClr val="000000"/>
                          </a:solidFill>
                          <a:hlinkClick r:id="rId8"/>
                        </a:rPr>
                        <a:t>120555</a:t>
                      </a:r>
                      <a:r>
                        <a:rPr lang="en-US" dirty="0" smtClean="0">
                          <a:solidFill>
                            <a:srgbClr val="000000"/>
                          </a:solidFill>
                        </a:rPr>
                        <a:t> </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3920743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55406"/>
            <a:ext cx="7772400" cy="5856004"/>
          </a:xfrm>
        </p:spPr>
        <p:txBody>
          <a:bodyPr>
            <a:noAutofit/>
          </a:bodyPr>
          <a:lstStyle/>
          <a:p>
            <a:r>
              <a:rPr lang="en-GB" dirty="0" smtClean="0"/>
              <a:t>Thank you!</a:t>
            </a:r>
            <a:br>
              <a:rPr lang="en-GB" dirty="0" smtClean="0"/>
            </a:br>
            <a:r>
              <a:rPr lang="en-GB" sz="2800" dirty="0"/>
              <a:t>  </a:t>
            </a:r>
            <a:br>
              <a:rPr lang="en-GB" sz="2800" dirty="0"/>
            </a:br>
            <a:r>
              <a:rPr lang="en-GB" sz="3200" dirty="0"/>
              <a:t>BECCA </a:t>
            </a:r>
            <a:r>
              <a:rPr lang="en-GB" sz="3200" dirty="0" smtClean="0"/>
              <a:t>ROSE GLOWACKI </a:t>
            </a:r>
            <a:br>
              <a:rPr lang="en-GB" sz="3200" dirty="0" smtClean="0"/>
            </a:br>
            <a:r>
              <a:rPr lang="en-GB" sz="3200" dirty="0" smtClean="0"/>
              <a:t>twitter: @</a:t>
            </a:r>
            <a:r>
              <a:rPr lang="en-GB" sz="3200" dirty="0" err="1"/>
              <a:t>beccaerose</a:t>
            </a:r>
            <a:r>
              <a:rPr lang="en-GB" sz="3200" dirty="0"/>
              <a:t/>
            </a:r>
            <a:br>
              <a:rPr lang="en-GB" sz="3200" dirty="0"/>
            </a:br>
            <a:r>
              <a:rPr lang="en-GB" sz="3200" dirty="0" smtClean="0"/>
              <a:t> </a:t>
            </a:r>
            <a:r>
              <a:rPr lang="en-GB" sz="3200" dirty="0"/>
              <a:t>w</a:t>
            </a:r>
            <a:r>
              <a:rPr lang="en-GB" sz="3200" dirty="0" smtClean="0"/>
              <a:t>ebsite: </a:t>
            </a:r>
            <a:r>
              <a:rPr lang="en-GB" sz="3200" dirty="0" err="1" smtClean="0"/>
              <a:t>www.beccarose.co.uk</a:t>
            </a:r>
            <a:endParaRPr lang="en-GB" sz="3200" dirty="0"/>
          </a:p>
        </p:txBody>
      </p:sp>
    </p:spTree>
    <p:extLst>
      <p:ext uri="{BB962C8B-B14F-4D97-AF65-F5344CB8AC3E}">
        <p14:creationId xmlns:p14="http://schemas.microsoft.com/office/powerpoint/2010/main" val="15249675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04 at 15.06.14 PM.png"/>
          <p:cNvPicPr>
            <a:picLocks noChangeAspect="1"/>
          </p:cNvPicPr>
          <p:nvPr/>
        </p:nvPicPr>
        <p:blipFill rotWithShape="1">
          <a:blip r:embed="rId3">
            <a:extLst>
              <a:ext uri="{28A0092B-C50C-407E-A947-70E740481C1C}">
                <a14:useLocalDpi xmlns:a14="http://schemas.microsoft.com/office/drawing/2010/main" val="0"/>
              </a:ext>
            </a:extLst>
          </a:blip>
          <a:srcRect l="3959" t="1027" r="49569" b="5229"/>
          <a:stretch/>
        </p:blipFill>
        <p:spPr>
          <a:xfrm>
            <a:off x="5155002" y="300582"/>
            <a:ext cx="3475812" cy="3747928"/>
          </a:xfrm>
          <a:prstGeom prst="rect">
            <a:avLst/>
          </a:prstGeom>
        </p:spPr>
      </p:pic>
      <p:pic>
        <p:nvPicPr>
          <p:cNvPr id="5" name="Picture 4" descr="p-watches_zoom.jpg"/>
          <p:cNvPicPr>
            <a:picLocks noChangeAspect="1"/>
          </p:cNvPicPr>
          <p:nvPr/>
        </p:nvPicPr>
        <p:blipFill rotWithShape="1">
          <a:blip r:embed="rId4">
            <a:extLst>
              <a:ext uri="{28A0092B-C50C-407E-A947-70E740481C1C}">
                <a14:useLocalDpi xmlns:a14="http://schemas.microsoft.com/office/drawing/2010/main" val="0"/>
              </a:ext>
            </a:extLst>
          </a:blip>
          <a:srcRect l="1963" t="2337"/>
          <a:stretch/>
        </p:blipFill>
        <p:spPr>
          <a:xfrm>
            <a:off x="148274" y="127000"/>
            <a:ext cx="5042500" cy="6697736"/>
          </a:xfrm>
          <a:prstGeom prst="rect">
            <a:avLst/>
          </a:prstGeom>
        </p:spPr>
      </p:pic>
      <p:pic>
        <p:nvPicPr>
          <p:cNvPr id="8" name="Picture 7" descr="Screen Shot 2015-04-04 at 15.06.14 PM.png"/>
          <p:cNvPicPr>
            <a:picLocks noChangeAspect="1"/>
          </p:cNvPicPr>
          <p:nvPr/>
        </p:nvPicPr>
        <p:blipFill rotWithShape="1">
          <a:blip r:embed="rId3">
            <a:extLst>
              <a:ext uri="{28A0092B-C50C-407E-A947-70E740481C1C}">
                <a14:useLocalDpi xmlns:a14="http://schemas.microsoft.com/office/drawing/2010/main" val="0"/>
              </a:ext>
            </a:extLst>
          </a:blip>
          <a:srcRect l="48694" b="27340"/>
          <a:stretch/>
        </p:blipFill>
        <p:spPr>
          <a:xfrm>
            <a:off x="5127157" y="3869845"/>
            <a:ext cx="3631188" cy="2748896"/>
          </a:xfrm>
          <a:prstGeom prst="rect">
            <a:avLst/>
          </a:prstGeom>
        </p:spPr>
      </p:pic>
      <p:pic>
        <p:nvPicPr>
          <p:cNvPr id="6" name="Picture 5" descr="Screen Shot 2016-02-25 at 12.31.5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4134" y="5539565"/>
            <a:ext cx="2065184" cy="1079175"/>
          </a:xfrm>
          <a:prstGeom prst="rect">
            <a:avLst/>
          </a:prstGeom>
        </p:spPr>
      </p:pic>
      <p:sp>
        <p:nvSpPr>
          <p:cNvPr id="2" name="TextBox 1"/>
          <p:cNvSpPr txBox="1"/>
          <p:nvPr/>
        </p:nvSpPr>
        <p:spPr>
          <a:xfrm>
            <a:off x="1681243" y="2617685"/>
            <a:ext cx="5848584" cy="1323439"/>
          </a:xfrm>
          <a:prstGeom prst="rect">
            <a:avLst/>
          </a:prstGeom>
          <a:solidFill>
            <a:srgbClr val="B7DEE8">
              <a:alpha val="89000"/>
            </a:srgbClr>
          </a:solidFill>
        </p:spPr>
        <p:txBody>
          <a:bodyPr wrap="square" rtlCol="0">
            <a:spAutoFit/>
          </a:bodyPr>
          <a:lstStyle/>
          <a:p>
            <a:r>
              <a:rPr lang="en-US" sz="4000" dirty="0" smtClean="0"/>
              <a:t>Wearable technology has a long history</a:t>
            </a:r>
            <a:r>
              <a:rPr lang="is-IS" sz="4000" dirty="0" smtClean="0"/>
              <a:t>….</a:t>
            </a:r>
            <a:endParaRPr lang="en-US" sz="4000" dirty="0"/>
          </a:p>
        </p:txBody>
      </p:sp>
    </p:spTree>
    <p:extLst>
      <p:ext uri="{BB962C8B-B14F-4D97-AF65-F5344CB8AC3E}">
        <p14:creationId xmlns:p14="http://schemas.microsoft.com/office/powerpoint/2010/main" val="25172236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Development of </a:t>
            </a:r>
            <a:r>
              <a:rPr lang="en-US" dirty="0" err="1" smtClean="0"/>
              <a:t>materails</a:t>
            </a:r>
            <a:r>
              <a:rPr lang="en-US" dirty="0" smtClean="0"/>
              <a:t> by </a:t>
            </a:r>
            <a:r>
              <a:rPr lang="en-US" dirty="0" err="1" smtClean="0"/>
              <a:t>nasa</a:t>
            </a:r>
            <a:r>
              <a:rPr lang="en-US" dirty="0" smtClean="0"/>
              <a:t> and other places</a:t>
            </a:r>
            <a:endParaRPr lang="en-US" dirty="0"/>
          </a:p>
        </p:txBody>
      </p:sp>
      <p:pic>
        <p:nvPicPr>
          <p:cNvPr id="4" name="Picture 3" descr="Screen Shot 2015-04-04 at 15.27.41 PM.png"/>
          <p:cNvPicPr>
            <a:picLocks noChangeAspect="1"/>
          </p:cNvPicPr>
          <p:nvPr/>
        </p:nvPicPr>
        <p:blipFill rotWithShape="1">
          <a:blip r:embed="rId3">
            <a:extLst>
              <a:ext uri="{28A0092B-C50C-407E-A947-70E740481C1C}">
                <a14:useLocalDpi xmlns:a14="http://schemas.microsoft.com/office/drawing/2010/main" val="0"/>
              </a:ext>
            </a:extLst>
          </a:blip>
          <a:srcRect l="2543" t="3160" r="37962" b="5013"/>
          <a:stretch/>
        </p:blipFill>
        <p:spPr>
          <a:xfrm>
            <a:off x="3904979" y="-439916"/>
            <a:ext cx="5322903" cy="6969043"/>
          </a:xfrm>
          <a:prstGeom prst="rect">
            <a:avLst/>
          </a:prstGeom>
        </p:spPr>
      </p:pic>
      <p:pic>
        <p:nvPicPr>
          <p:cNvPr id="5" name="Picture 4" descr="Screen Shot 2015-04-01 at 18.23.1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135" y="-531141"/>
            <a:ext cx="5438536" cy="7060268"/>
          </a:xfrm>
          <a:prstGeom prst="rect">
            <a:avLst/>
          </a:prstGeom>
        </p:spPr>
      </p:pic>
      <p:sp>
        <p:nvSpPr>
          <p:cNvPr id="6" name="Rectangle 5"/>
          <p:cNvSpPr/>
          <p:nvPr/>
        </p:nvSpPr>
        <p:spPr>
          <a:xfrm>
            <a:off x="13094" y="6491211"/>
            <a:ext cx="2031325" cy="369332"/>
          </a:xfrm>
          <a:prstGeom prst="rect">
            <a:avLst/>
          </a:prstGeom>
        </p:spPr>
        <p:txBody>
          <a:bodyPr wrap="none">
            <a:spAutoFit/>
          </a:bodyPr>
          <a:lstStyle/>
          <a:p>
            <a:r>
              <a:rPr lang="en-US" dirty="0" err="1"/>
              <a:t>Dava</a:t>
            </a:r>
            <a:r>
              <a:rPr lang="en-US" dirty="0"/>
              <a:t> Newman, MIT</a:t>
            </a:r>
          </a:p>
        </p:txBody>
      </p:sp>
      <p:sp>
        <p:nvSpPr>
          <p:cNvPr id="7" name="TextBox 6"/>
          <p:cNvSpPr txBox="1"/>
          <p:nvPr/>
        </p:nvSpPr>
        <p:spPr>
          <a:xfrm>
            <a:off x="876393" y="4293083"/>
            <a:ext cx="7422513" cy="1323439"/>
          </a:xfrm>
          <a:prstGeom prst="rect">
            <a:avLst/>
          </a:prstGeom>
          <a:solidFill>
            <a:schemeClr val="accent5">
              <a:lumMod val="40000"/>
              <a:lumOff val="60000"/>
              <a:alpha val="84000"/>
            </a:schemeClr>
          </a:solidFill>
        </p:spPr>
        <p:txBody>
          <a:bodyPr wrap="square" rtlCol="0">
            <a:spAutoFit/>
          </a:bodyPr>
          <a:lstStyle/>
          <a:p>
            <a:r>
              <a:rPr lang="en-US" sz="4000" dirty="0" smtClean="0"/>
              <a:t>Developments of “smart” fabrics through NASA and industry</a:t>
            </a:r>
            <a:endParaRPr lang="en-US" sz="4000" dirty="0"/>
          </a:p>
        </p:txBody>
      </p:sp>
    </p:spTree>
    <p:extLst>
      <p:ext uri="{BB962C8B-B14F-4D97-AF65-F5344CB8AC3E}">
        <p14:creationId xmlns:p14="http://schemas.microsoft.com/office/powerpoint/2010/main" val="131883697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Project 1 massage </a:t>
            </a:r>
            <a:r>
              <a:rPr lang="en-US" dirty="0" err="1" smtClean="0"/>
              <a:t>hannahs</a:t>
            </a:r>
            <a:endParaRPr lang="en-US" dirty="0"/>
          </a:p>
        </p:txBody>
      </p:sp>
      <p:pic>
        <p:nvPicPr>
          <p:cNvPr id="4" name="Picture 3" descr="Screen Shot 2015-04-04 at 15.14.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80" y="-77214"/>
            <a:ext cx="10051967" cy="6717498"/>
          </a:xfrm>
          <a:prstGeom prst="rect">
            <a:avLst/>
          </a:prstGeom>
        </p:spPr>
      </p:pic>
      <p:sp>
        <p:nvSpPr>
          <p:cNvPr id="5" name="Rectangle 4"/>
          <p:cNvSpPr/>
          <p:nvPr/>
        </p:nvSpPr>
        <p:spPr>
          <a:xfrm>
            <a:off x="0" y="6488668"/>
            <a:ext cx="5967311" cy="369332"/>
          </a:xfrm>
          <a:prstGeom prst="rect">
            <a:avLst/>
          </a:prstGeom>
        </p:spPr>
        <p:txBody>
          <a:bodyPr wrap="none">
            <a:spAutoFit/>
          </a:bodyPr>
          <a:lstStyle/>
          <a:p>
            <a:r>
              <a:rPr lang="en-US" dirty="0" smtClean="0"/>
              <a:t>Massage Me by </a:t>
            </a:r>
            <a:r>
              <a:rPr lang="en-US" dirty="0" err="1" smtClean="0"/>
              <a:t>Kobakant</a:t>
            </a:r>
            <a:r>
              <a:rPr lang="en-US" dirty="0" smtClean="0"/>
              <a:t>, 2007 (http</a:t>
            </a:r>
            <a:r>
              <a:rPr lang="en-US" dirty="0"/>
              <a:t>://</a:t>
            </a:r>
            <a:r>
              <a:rPr lang="en-US" dirty="0" err="1"/>
              <a:t>www.massage-</a:t>
            </a:r>
            <a:r>
              <a:rPr lang="en-US" dirty="0" err="1" smtClean="0"/>
              <a:t>me.at</a:t>
            </a:r>
            <a:r>
              <a:rPr lang="en-US" dirty="0" smtClean="0"/>
              <a:t>)</a:t>
            </a:r>
            <a:endParaRPr lang="en-US" dirty="0"/>
          </a:p>
        </p:txBody>
      </p:sp>
      <p:sp>
        <p:nvSpPr>
          <p:cNvPr id="6" name="TextBox 5"/>
          <p:cNvSpPr txBox="1"/>
          <p:nvPr/>
        </p:nvSpPr>
        <p:spPr>
          <a:xfrm>
            <a:off x="1412959" y="2600147"/>
            <a:ext cx="6796520" cy="1323439"/>
          </a:xfrm>
          <a:prstGeom prst="rect">
            <a:avLst/>
          </a:prstGeom>
          <a:solidFill>
            <a:srgbClr val="B7DEE8">
              <a:alpha val="88000"/>
            </a:srgbClr>
          </a:solidFill>
        </p:spPr>
        <p:txBody>
          <a:bodyPr wrap="square" rtlCol="0">
            <a:spAutoFit/>
          </a:bodyPr>
          <a:lstStyle/>
          <a:p>
            <a:r>
              <a:rPr lang="en-US" sz="4000" dirty="0" smtClean="0"/>
              <a:t>Artists exploring what is possible with the new materials</a:t>
            </a:r>
            <a:endParaRPr lang="en-US" sz="4000" dirty="0"/>
          </a:p>
        </p:txBody>
      </p:sp>
    </p:spTree>
    <p:extLst>
      <p:ext uri="{BB962C8B-B14F-4D97-AF65-F5344CB8AC3E}">
        <p14:creationId xmlns:p14="http://schemas.microsoft.com/office/powerpoint/2010/main" val="36016982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4501843883_18cb8e9703.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754" t="17801" r="8482" b="17801"/>
          <a:stretch/>
        </p:blipFill>
        <p:spPr>
          <a:xfrm>
            <a:off x="4818652" y="-747986"/>
            <a:ext cx="5278293" cy="3989398"/>
          </a:xfrm>
        </p:spPr>
      </p:pic>
      <p:pic>
        <p:nvPicPr>
          <p:cNvPr id="7" name="Picture 6" descr="FSG3JXHFUF3AUXK.MEDIUM.jpg"/>
          <p:cNvPicPr>
            <a:picLocks noChangeAspect="1"/>
          </p:cNvPicPr>
          <p:nvPr/>
        </p:nvPicPr>
        <p:blipFill rotWithShape="1">
          <a:blip r:embed="rId4">
            <a:extLst>
              <a:ext uri="{28A0092B-C50C-407E-A947-70E740481C1C}">
                <a14:useLocalDpi xmlns:a14="http://schemas.microsoft.com/office/drawing/2010/main" val="0"/>
              </a:ext>
            </a:extLst>
          </a:blip>
          <a:srcRect l="2443" t="12127" r="14498"/>
          <a:stretch/>
        </p:blipFill>
        <p:spPr>
          <a:xfrm>
            <a:off x="4829518" y="2826450"/>
            <a:ext cx="4401462" cy="3492417"/>
          </a:xfrm>
          <a:prstGeom prst="rect">
            <a:avLst/>
          </a:prstGeom>
        </p:spPr>
      </p:pic>
      <p:pic>
        <p:nvPicPr>
          <p:cNvPr id="6" name="Picture 5" descr="3608309604_ae40fe282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095831" y="352903"/>
            <a:ext cx="6818243" cy="5113682"/>
          </a:xfrm>
          <a:prstGeom prst="rect">
            <a:avLst/>
          </a:prstGeom>
        </p:spPr>
      </p:pic>
      <p:sp>
        <p:nvSpPr>
          <p:cNvPr id="3" name="Rectangle 2"/>
          <p:cNvSpPr/>
          <p:nvPr/>
        </p:nvSpPr>
        <p:spPr>
          <a:xfrm>
            <a:off x="34792" y="6384298"/>
            <a:ext cx="9600656" cy="369332"/>
          </a:xfrm>
          <a:prstGeom prst="rect">
            <a:avLst/>
          </a:prstGeom>
        </p:spPr>
        <p:txBody>
          <a:bodyPr wrap="square">
            <a:spAutoFit/>
          </a:bodyPr>
          <a:lstStyle/>
          <a:p>
            <a:r>
              <a:rPr lang="en-US" dirty="0"/>
              <a:t>materials now accessible can be used by designers, makers and DIY level –not just in industry</a:t>
            </a:r>
          </a:p>
        </p:txBody>
      </p:sp>
      <p:sp>
        <p:nvSpPr>
          <p:cNvPr id="8" name="TextBox 7"/>
          <p:cNvSpPr txBox="1"/>
          <p:nvPr/>
        </p:nvSpPr>
        <p:spPr>
          <a:xfrm>
            <a:off x="1985297" y="2850579"/>
            <a:ext cx="5884355" cy="1938992"/>
          </a:xfrm>
          <a:prstGeom prst="rect">
            <a:avLst/>
          </a:prstGeom>
          <a:solidFill>
            <a:srgbClr val="B7DEE8">
              <a:alpha val="93000"/>
            </a:srgbClr>
          </a:solidFill>
        </p:spPr>
        <p:txBody>
          <a:bodyPr wrap="square" rtlCol="0">
            <a:spAutoFit/>
          </a:bodyPr>
          <a:lstStyle/>
          <a:p>
            <a:r>
              <a:rPr lang="en-US" sz="4000" dirty="0" smtClean="0"/>
              <a:t>Making industrial materials available to buy in hobby quantities</a:t>
            </a:r>
            <a:endParaRPr lang="en-US" sz="4000" dirty="0"/>
          </a:p>
        </p:txBody>
      </p:sp>
    </p:spTree>
    <p:extLst>
      <p:ext uri="{BB962C8B-B14F-4D97-AF65-F5344CB8AC3E}">
        <p14:creationId xmlns:p14="http://schemas.microsoft.com/office/powerpoint/2010/main" val="5583986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4198</TotalTime>
  <Words>1100</Words>
  <Application>Microsoft Macintosh PowerPoint</Application>
  <PresentationFormat>On-screen Show (4:3)</PresentationFormat>
  <Paragraphs>192</Paragraphs>
  <Slides>53</Slides>
  <Notes>29</Notes>
  <HiddenSlides>0</HiddenSlides>
  <MMClips>1</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C R E A T I V E L E A R N I N G + W E A R A B L E T E C H N O L O G Y    BECCA ROSE GLOWACKI  twitter: @beccaerose  website: www.beccarose.co.uk</vt:lpstr>
      <vt:lpstr>PowerPoint Presentation</vt:lpstr>
      <vt:lpstr>Overview   This session is about design, technology, and creative learning. We will cover:   Creative learning Wearable Technology Ideation + Making   Through lecture, discussion, play, and making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and technology that is….   ”….not simply focused on preparing future technologists but rather technology capable critical thinkers"     Leo Elshof (2009). from Toward sustainable practices in technology education. International Journal of Technology and Design Education, 19(2), 133-147. </vt:lpstr>
      <vt:lpstr>PowerPoint Presentation</vt:lpstr>
      <vt:lpstr>E-textile circuits</vt:lpstr>
      <vt:lpstr>PowerPoint Presentation</vt:lpstr>
      <vt:lpstr>PowerPoint Presentation</vt:lpstr>
      <vt:lpstr>PowerPoint Presentation</vt:lpstr>
      <vt:lpstr>PowerPoint Presentation</vt:lpstr>
      <vt:lpstr>PowerPoint Presentation</vt:lpstr>
      <vt:lpstr>Break</vt:lpstr>
      <vt:lpstr>Lunch</vt:lpstr>
      <vt:lpstr>Projects and process </vt:lpstr>
      <vt:lpstr>Human Breadboards Research    </vt:lpstr>
      <vt:lpstr>PowerPoint Presentation</vt:lpstr>
      <vt:lpstr>PowerPoint Presentation</vt:lpstr>
      <vt:lpstr>PowerPoint Presentation</vt:lpstr>
      <vt:lpstr>PowerPoint Presentation</vt:lpstr>
      <vt:lpstr>Interactive Accessories:  technology + making   ASB, 2015</vt:lpstr>
      <vt:lpstr>PowerPoint Presentation</vt:lpstr>
      <vt:lpstr>PowerPoint Presentation</vt:lpstr>
      <vt:lpstr>Communicational Onsie </vt:lpstr>
      <vt:lpstr>Friendship Memory Cuff</vt:lpstr>
      <vt:lpstr>Interactive Bus:  technology + storytelling   NuVu, 2016</vt:lpstr>
      <vt:lpstr>Initial Research Site visits, documentation, role play, photos</vt:lpstr>
      <vt:lpstr>Development discussion, further research, rapid prototyping  </vt:lpstr>
      <vt:lpstr>Prototypes and iteration</vt:lpstr>
      <vt:lpstr>Development</vt:lpstr>
      <vt:lpstr>Bio Fashion:  technology + place   NuVu, 2017</vt:lpstr>
      <vt:lpstr>PowerPoint Presentation</vt:lpstr>
      <vt:lpstr>PowerPoint Presentation</vt:lpstr>
      <vt:lpstr>PowerPoint Presentation</vt:lpstr>
      <vt:lpstr>In this session we will prototype an interactive wearable device</vt:lpstr>
      <vt:lpstr>  Activity  quick thinking design challenge     </vt:lpstr>
      <vt:lpstr>AREA OF BODY </vt:lpstr>
      <vt:lpstr>AREA OF BODY </vt:lpstr>
      <vt:lpstr>AREA OF BODY </vt:lpstr>
      <vt:lpstr>AREA OF BODY </vt:lpstr>
      <vt:lpstr>Activity 2:  build circuits   test materials  sewing demo</vt:lpstr>
      <vt:lpstr>Programmers (which ones to choose?!) </vt:lpstr>
      <vt:lpstr>PowerPoint Presentation</vt:lpstr>
      <vt:lpstr>Where to buy these materials? Europe Kitronic Plug and Wear  US Sparkfun  Adafruit LessEMF –conductive fabrics Jameco –conductive thead  And amazon / ebay often have a lot of materials for less$!</vt:lpstr>
      <vt:lpstr>Links for making ideas </vt:lpstr>
      <vt:lpstr>Thank you!    BECCA ROSE GLOWACKI  twitter: @beccaerose  website: www.beccarose.co.uk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Becca Rose</dc:creator>
  <cp:lastModifiedBy>name: dsRecTypeStandard:Users</cp:lastModifiedBy>
  <cp:revision>65</cp:revision>
  <dcterms:created xsi:type="dcterms:W3CDTF">2015-04-02T01:35:13Z</dcterms:created>
  <dcterms:modified xsi:type="dcterms:W3CDTF">2018-01-26T23:37:39Z</dcterms:modified>
</cp:coreProperties>
</file>